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Nuni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EC3DDC-42AE-429C-BBF9-A083DE76CDA3}">
  <a:tblStyle styleId="{B6EC3DDC-42AE-429C-BBF9-A083DE76CDA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f309004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f309004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ee8ee3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ee8ee3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ee8ee38c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ee8ee38c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research has focused on four primary methods jof performing load disaggregation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selected to explore 3 different approaches to perform disaggregation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efc7bfcb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efc7bfcb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884b1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b884b1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eeef7c3e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eeef7c3e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5eeef7c3ef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eeef7c3ef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5eeef7c3ef_7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eeef7c3ef_7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eeef7c3ef_7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eeef7c3ef_7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bc5ab024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5bc5ab024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b8ec655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b8ec655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eeef7c3ef_7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eeef7c3ef_7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eeef7c3ef_7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eeef7c3ef_7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eeef7c3ef_7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eeef7c3ef_7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eeef7c3ef_7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eeef7c3ef_7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efc7bfcb9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efc7bfcb9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183f31137728dbc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83f31137728dbc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Artificial neuron takes a vector of inputs, for each input it has a weight (and bias) and it </a:t>
            </a:r>
            <a:r>
              <a:rPr lang="en"/>
              <a:t>multiplies </a:t>
            </a:r>
            <a:r>
              <a:rPr lang="en"/>
              <a:t>each input by the weight and sums them together. Passes the output of the sum to an activation function (typically nonlinear). Can take a series of artificial neurons to create a network where each neuron is wired up to neurons of the previous layer.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start, we initialize weights randomly within some bounds. Calculate results of input by feeding forward results and compare to the target output. Update the weights using gradient descent: apply chain rule to get derivative of the activation functions and backpropagate changes in weights to minimize loss. By loss we mean some distance between the predicted output and the actual target value.</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Advantages:</a:t>
            </a:r>
            <a:endParaRPr sz="1800">
              <a:solidFill>
                <a:schemeClr val="dk2"/>
              </a:solidFill>
              <a:latin typeface="Calibri"/>
              <a:ea typeface="Calibri"/>
              <a:cs typeface="Calibri"/>
              <a:sym typeface="Calibri"/>
            </a:endParaRPr>
          </a:p>
          <a:p>
            <a:pPr indent="-342900" lvl="1" marL="9144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No need for feature engineering</a:t>
            </a:r>
            <a:endParaRPr sz="1800">
              <a:solidFill>
                <a:schemeClr val="dk2"/>
              </a:solidFill>
              <a:latin typeface="Calibri"/>
              <a:ea typeface="Calibri"/>
              <a:cs typeface="Calibri"/>
              <a:sym typeface="Calibri"/>
            </a:endParaRPr>
          </a:p>
          <a:p>
            <a:pPr indent="-342900" lvl="1" marL="9144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Achieves accurate regression results</a:t>
            </a:r>
            <a:endParaRPr sz="1800">
              <a:solidFill>
                <a:schemeClr val="dk2"/>
              </a:solidFill>
              <a:latin typeface="Calibri"/>
              <a:ea typeface="Calibri"/>
              <a:cs typeface="Calibri"/>
              <a:sym typeface="Calibri"/>
            </a:endParaRPr>
          </a:p>
          <a:p>
            <a:pPr indent="-342900" lvl="1" marL="9144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Do not need to specify which appliances are in a house</a:t>
            </a:r>
            <a:endParaRPr sz="1800">
              <a:solidFill>
                <a:schemeClr val="dk2"/>
              </a:solidFill>
              <a:latin typeface="Calibri"/>
              <a:ea typeface="Calibri"/>
              <a:cs typeface="Calibri"/>
              <a:sym typeface="Calibri"/>
            </a:endParaRPr>
          </a:p>
          <a:p>
            <a:pPr indent="-342900" lvl="0" marL="4572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Disadvantages</a:t>
            </a:r>
            <a:endParaRPr sz="1800">
              <a:solidFill>
                <a:schemeClr val="dk2"/>
              </a:solidFill>
              <a:latin typeface="Calibri"/>
              <a:ea typeface="Calibri"/>
              <a:cs typeface="Calibri"/>
              <a:sym typeface="Calibri"/>
            </a:endParaRPr>
          </a:p>
          <a:p>
            <a:pPr indent="-342900" lvl="1" marL="9144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Requires a lot of data and training time</a:t>
            </a:r>
            <a:endParaRPr sz="1800">
              <a:solidFill>
                <a:schemeClr val="dk2"/>
              </a:solidFill>
              <a:latin typeface="Calibri"/>
              <a:ea typeface="Calibri"/>
              <a:cs typeface="Calibri"/>
              <a:sym typeface="Calibri"/>
            </a:endParaRPr>
          </a:p>
          <a:p>
            <a:pPr indent="-342900" lvl="1" marL="914400" rtl="0" algn="l">
              <a:lnSpc>
                <a:spcPct val="115000"/>
              </a:lnSpc>
              <a:spcBef>
                <a:spcPts val="0"/>
              </a:spcBef>
              <a:spcAft>
                <a:spcPts val="0"/>
              </a:spcAft>
              <a:buClr>
                <a:schemeClr val="dk2"/>
              </a:buClr>
              <a:buSzPts val="1800"/>
              <a:buFont typeface="Calibri"/>
              <a:buChar char="◆"/>
            </a:pPr>
            <a:r>
              <a:rPr lang="en" sz="1800">
                <a:solidFill>
                  <a:schemeClr val="dk2"/>
                </a:solidFill>
                <a:latin typeface="Calibri"/>
                <a:ea typeface="Calibri"/>
                <a:cs typeface="Calibri"/>
                <a:sym typeface="Calibri"/>
              </a:rPr>
              <a:t>Models are difficult to interpret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b8ec655f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b8ec655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convolution? Definition and comparison to 2-D image classification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b8ec655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b8ec655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Autoencoder (AE): </a:t>
            </a:r>
            <a:endParaRPr/>
          </a:p>
          <a:p>
            <a:pPr indent="0" lvl="0" marL="0" rtl="0" algn="l">
              <a:spcBef>
                <a:spcPts val="0"/>
              </a:spcBef>
              <a:spcAft>
                <a:spcPts val="0"/>
              </a:spcAft>
              <a:buNone/>
            </a:pPr>
            <a:r>
              <a:rPr lang="en"/>
              <a:t>A network that tries to reconstruct the output.</a:t>
            </a:r>
            <a:endParaRPr/>
          </a:p>
          <a:p>
            <a:pPr indent="0" lvl="0" marL="0" rtl="0" algn="l">
              <a:spcBef>
                <a:spcPts val="0"/>
              </a:spcBef>
              <a:spcAft>
                <a:spcPts val="0"/>
              </a:spcAft>
              <a:buNone/>
            </a:pPr>
            <a:r>
              <a:rPr lang="en"/>
              <a:t>Encodes the input to a compact vector representation</a:t>
            </a:r>
            <a:endParaRPr/>
          </a:p>
          <a:p>
            <a:pPr indent="0" lvl="0" marL="0" rtl="0" algn="l">
              <a:spcBef>
                <a:spcPts val="0"/>
              </a:spcBef>
              <a:spcAft>
                <a:spcPts val="0"/>
              </a:spcAft>
              <a:buNone/>
            </a:pPr>
            <a:r>
              <a:rPr lang="en"/>
              <a:t>Then decodes to reconstruct the input</a:t>
            </a:r>
            <a:endParaRPr/>
          </a:p>
          <a:p>
            <a:pPr indent="0" lvl="0" marL="0" rtl="0" algn="l">
              <a:spcBef>
                <a:spcPts val="0"/>
              </a:spcBef>
              <a:spcAft>
                <a:spcPts val="0"/>
              </a:spcAft>
              <a:buNone/>
            </a:pPr>
            <a:r>
              <a:rPr lang="en"/>
              <a:t>This forces the net to learn a compact representation of the data</a:t>
            </a:r>
            <a:endParaRPr/>
          </a:p>
          <a:p>
            <a:pPr indent="0" lvl="0" marL="0" rtl="0" algn="l">
              <a:spcBef>
                <a:spcPts val="0"/>
              </a:spcBef>
              <a:spcAft>
                <a:spcPts val="0"/>
              </a:spcAft>
              <a:buNone/>
            </a:pPr>
            <a:r>
              <a:rPr lang="en"/>
              <a:t>similar to dimensionality reduction.</a:t>
            </a:r>
            <a:endParaRPr/>
          </a:p>
          <a:p>
            <a:pPr indent="0" lvl="0" marL="0" rtl="0" algn="l">
              <a:spcBef>
                <a:spcPts val="0"/>
              </a:spcBef>
              <a:spcAft>
                <a:spcPts val="0"/>
              </a:spcAft>
              <a:buNone/>
            </a:pPr>
            <a:r>
              <a:rPr lang="en"/>
              <a:t>Identifying dimensions with largest reconstruction error can be used to detect anomalies.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Denoising Autoencoder (dAE): </a:t>
            </a:r>
            <a:endParaRPr/>
          </a:p>
          <a:p>
            <a:pPr indent="0" lvl="0" marL="0" rtl="0" algn="l">
              <a:spcBef>
                <a:spcPts val="0"/>
              </a:spcBef>
              <a:spcAft>
                <a:spcPts val="0"/>
              </a:spcAft>
              <a:buNone/>
            </a:pPr>
            <a:r>
              <a:rPr lang="en"/>
              <a:t>Attempts to reconstruct a clean target from a noisy input.</a:t>
            </a:r>
            <a:endParaRPr/>
          </a:p>
          <a:p>
            <a:pPr indent="0" lvl="0" marL="0" rtl="0" algn="l">
              <a:spcBef>
                <a:spcPts val="0"/>
              </a:spcBef>
              <a:spcAft>
                <a:spcPts val="0"/>
              </a:spcAft>
              <a:buNone/>
            </a:pPr>
            <a:r>
              <a:rPr lang="en"/>
              <a:t>Aggregate data is considered “noisy” due to the power demand of other appliances.</a:t>
            </a:r>
            <a:endParaRPr/>
          </a:p>
          <a:p>
            <a:pPr indent="0" lvl="0" marL="0" rtl="0" algn="l">
              <a:spcBef>
                <a:spcPts val="0"/>
              </a:spcBef>
              <a:spcAft>
                <a:spcPts val="0"/>
              </a:spcAft>
              <a:buNone/>
            </a:pPr>
            <a:r>
              <a:rPr lang="en"/>
              <a:t>Aggregate power demand is the input</a:t>
            </a:r>
            <a:endParaRPr/>
          </a:p>
          <a:p>
            <a:pPr indent="0" lvl="0" marL="0" rtl="0" algn="l">
              <a:spcBef>
                <a:spcPts val="0"/>
              </a:spcBef>
              <a:spcAft>
                <a:spcPts val="0"/>
              </a:spcAft>
              <a:buNone/>
            </a:pPr>
            <a:r>
              <a:rPr lang="en"/>
              <a:t>The clean power demand of the target appliance is the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5eedcb40b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5eedcb40b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5eedcb40b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5eedcb40b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ef30900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ef309004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a smart meter? Give good explanation of what aggregate means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can’t you measure each appliance individually? Expensive. Would take a long time. People move in and out constantly.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Energy disaggregation - process of estimating the energy consumed by individual appliances given just the whole house power reading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ba46ef3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ba46ef3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eedcb40b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eedcb40b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5eedcb40b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5eedcb40b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b8ec655f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b8ec655f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183f31137728dbc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83f31137728dbc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the gaps in the metrics by saying that some of our more complex models required more development time as well as training and testing, which precluded us from obtaining as many metrics. </a:t>
            </a:r>
            <a:endParaRPr/>
          </a:p>
          <a:p>
            <a:pPr indent="0" lvl="0" marL="0" rtl="0" algn="l">
              <a:spcBef>
                <a:spcPts val="0"/>
              </a:spcBef>
              <a:spcAft>
                <a:spcPts val="0"/>
              </a:spcAft>
              <a:buNone/>
            </a:pPr>
            <a:r>
              <a:rPr lang="en"/>
              <a:t>The autoencoder is less complex and faster, so we were able to obtain more metrics.</a:t>
            </a:r>
            <a:endParaRPr/>
          </a:p>
          <a:p>
            <a:pPr indent="0" lvl="0" marL="0" rtl="0" algn="l">
              <a:spcBef>
                <a:spcPts val="0"/>
              </a:spcBef>
              <a:spcAft>
                <a:spcPts val="0"/>
              </a:spcAft>
              <a:buNone/>
            </a:pPr>
            <a:r>
              <a:rPr lang="en"/>
              <a:t>From what we can see here the Conv and SIMO models both demonstrate good performance, although more development would be required to get complete results.</a:t>
            </a:r>
            <a:endParaRPr/>
          </a:p>
          <a:p>
            <a:pPr indent="0" lvl="0" marL="0" rtl="0" algn="l">
              <a:spcBef>
                <a:spcPts val="0"/>
              </a:spcBef>
              <a:spcAft>
                <a:spcPts val="0"/>
              </a:spcAft>
              <a:buNone/>
            </a:pPr>
            <a:r>
              <a:rPr lang="en"/>
              <a:t>Another thing to not is that the AE and CONV are individual models per appliance but hte SIMO is 5 appliances all together, which is amazing.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ba46ef3a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ba46ef3a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efc7bfcb9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efc7bfcb9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eeef7c3e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eeef7c3e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eeef7c3e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eeef7c3e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183f31137728dbc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83f31137728dbc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183f31137728dbc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83f31137728dbc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Utilities have been collecting residential smart meter data for years, but only use it to create your electric bill. </a:t>
            </a:r>
            <a:r>
              <a:rPr lang="en"/>
              <a:t>How can we use data science to address this problem?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efc7bfc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efc7bf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eeef7c3e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eeef7c3e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5ba46ef3a0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5ba46ef3a0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f091d2d7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f091d2d7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cc054312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cc054312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eedcb4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eedcb4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Calibri"/>
                <a:ea typeface="Calibri"/>
                <a:cs typeface="Calibri"/>
                <a:sym typeface="Calibri"/>
              </a:rPr>
              <a:t>Appliance energy consumption can have distinct patterns and waveform that can be used to determine when they are turned on and off. If we understood typical appliance usage patterns and waveforms, we could infer the appliance load using only the aggregate smart meter data. What appliance do you think this is? (trick question, there are actually two)</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300">
                <a:solidFill>
                  <a:schemeClr val="dk2"/>
                </a:solidFill>
                <a:latin typeface="Calibri"/>
                <a:ea typeface="Calibri"/>
                <a:cs typeface="Calibri"/>
                <a:sym typeface="Calibri"/>
              </a:rPr>
              <a:t>Ask audience to name the appliance using appliance data and then using aggregate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183f31137728dbc5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83f31137728dbc5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chemeClr val="dk2"/>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5b8ec655f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5b8ec655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use cases for energy disaggregation algorithms is to create an itemized energy bill showing how much energy usage can be attributed to each major appliance.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ef309004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ef309004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Until recently open source datasets only included a handful of houses. To develop accurate models, need a lot more training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Signatures of a particular appliance type can vary. Some appliances have different operating modes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Electric utilities only measure smart meter data every 15-30 min. This sampling rate is too low to accurately identify appliance load signatures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ef309004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ef309004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1.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46.png"/><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50.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39.png"/><Relationship Id="rId8"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44.png"/><Relationship Id="rId6" Type="http://schemas.openxmlformats.org/officeDocument/2006/relationships/image" Target="../media/image40.png"/><Relationship Id="rId7" Type="http://schemas.openxmlformats.org/officeDocument/2006/relationships/image" Target="../media/image4.png"/><Relationship Id="rId8"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56.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53.png"/><Relationship Id="rId7"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7.jpg"/><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127" name="Shape 127"/>
        <p:cNvGrpSpPr/>
        <p:nvPr/>
      </p:nvGrpSpPr>
      <p:grpSpPr>
        <a:xfrm>
          <a:off x="0" y="0"/>
          <a:ext cx="0" cy="0"/>
          <a:chOff x="0" y="0"/>
          <a:chExt cx="0" cy="0"/>
        </a:xfrm>
      </p:grpSpPr>
      <p:sp>
        <p:nvSpPr>
          <p:cNvPr id="128" name="Google Shape;128;p13"/>
          <p:cNvSpPr txBox="1"/>
          <p:nvPr>
            <p:ph type="ctrTitle"/>
          </p:nvPr>
        </p:nvSpPr>
        <p:spPr>
          <a:xfrm>
            <a:off x="1891350" y="930895"/>
            <a:ext cx="5361300" cy="239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Disaggregation</a:t>
            </a:r>
            <a:r>
              <a:rPr lang="en"/>
              <a:t> of</a:t>
            </a:r>
            <a:r>
              <a:rPr lang="en"/>
              <a:t> Household Appliances</a:t>
            </a:r>
            <a:endParaRPr/>
          </a:p>
        </p:txBody>
      </p:sp>
      <p:sp>
        <p:nvSpPr>
          <p:cNvPr id="129" name="Google Shape;129;p13"/>
          <p:cNvSpPr txBox="1"/>
          <p:nvPr>
            <p:ph idx="1" type="subTitle"/>
          </p:nvPr>
        </p:nvSpPr>
        <p:spPr>
          <a:xfrm>
            <a:off x="1858700" y="3540508"/>
            <a:ext cx="5361300" cy="52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1200">
                <a:solidFill>
                  <a:srgbClr val="111111"/>
                </a:solidFill>
                <a:highlight>
                  <a:schemeClr val="dk1"/>
                </a:highlight>
              </a:rPr>
              <a:t>David Croghan, Nima Latifi, Rosa Donat, David Jones, Mark Richard</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22"/>
          <p:cNvPicPr preferRelativeResize="0"/>
          <p:nvPr/>
        </p:nvPicPr>
        <p:blipFill>
          <a:blip r:embed="rId3">
            <a:alphaModFix/>
          </a:blip>
          <a:stretch>
            <a:fillRect/>
          </a:stretch>
        </p:blipFill>
        <p:spPr>
          <a:xfrm>
            <a:off x="384325" y="795700"/>
            <a:ext cx="8375329" cy="4162475"/>
          </a:xfrm>
          <a:prstGeom prst="rect">
            <a:avLst/>
          </a:prstGeom>
          <a:noFill/>
          <a:ln>
            <a:noFill/>
          </a:ln>
        </p:spPr>
      </p:pic>
      <p:sp>
        <p:nvSpPr>
          <p:cNvPr id="210" name="Google Shape;210;p22"/>
          <p:cNvSpPr txBox="1"/>
          <p:nvPr>
            <p:ph type="title"/>
          </p:nvPr>
        </p:nvSpPr>
        <p:spPr>
          <a:xfrm>
            <a:off x="311700" y="1919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REFIT Dataset</a:t>
            </a:r>
            <a:endParaRPr/>
          </a:p>
        </p:txBody>
      </p:sp>
      <p:cxnSp>
        <p:nvCxnSpPr>
          <p:cNvPr id="211" name="Google Shape;211;p22"/>
          <p:cNvCxnSpPr/>
          <p:nvPr/>
        </p:nvCxnSpPr>
        <p:spPr>
          <a:xfrm flipH="1">
            <a:off x="5885800" y="2593125"/>
            <a:ext cx="219600" cy="1850400"/>
          </a:xfrm>
          <a:prstGeom prst="straightConnector1">
            <a:avLst/>
          </a:prstGeom>
          <a:noFill/>
          <a:ln cap="flat" cmpd="sng" w="19050">
            <a:solidFill>
              <a:schemeClr val="dk2"/>
            </a:solidFill>
            <a:prstDash val="solid"/>
            <a:round/>
            <a:headEnd len="med" w="med" type="none"/>
            <a:tailEnd len="med" w="med" type="triangle"/>
          </a:ln>
        </p:spPr>
      </p:cxnSp>
      <p:sp>
        <p:nvSpPr>
          <p:cNvPr id="212" name="Google Shape;212;p22"/>
          <p:cNvSpPr txBox="1"/>
          <p:nvPr/>
        </p:nvSpPr>
        <p:spPr>
          <a:xfrm>
            <a:off x="5726025" y="2192325"/>
            <a:ext cx="11919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Data Gaps</a:t>
            </a:r>
            <a:endParaRPr b="1" sz="1800">
              <a:latin typeface="Calibri"/>
              <a:ea typeface="Calibri"/>
              <a:cs typeface="Calibri"/>
              <a:sym typeface="Calibri"/>
            </a:endParaRPr>
          </a:p>
        </p:txBody>
      </p:sp>
      <p:cxnSp>
        <p:nvCxnSpPr>
          <p:cNvPr id="213" name="Google Shape;213;p22"/>
          <p:cNvCxnSpPr/>
          <p:nvPr/>
        </p:nvCxnSpPr>
        <p:spPr>
          <a:xfrm>
            <a:off x="3481375" y="1756800"/>
            <a:ext cx="627300" cy="1746000"/>
          </a:xfrm>
          <a:prstGeom prst="straightConnector1">
            <a:avLst/>
          </a:prstGeom>
          <a:noFill/>
          <a:ln cap="flat" cmpd="sng" w="19050">
            <a:solidFill>
              <a:schemeClr val="dk2"/>
            </a:solidFill>
            <a:prstDash val="solid"/>
            <a:round/>
            <a:headEnd len="med" w="med" type="none"/>
            <a:tailEnd len="med" w="med" type="triangle"/>
          </a:ln>
        </p:spPr>
      </p:cxnSp>
      <p:sp>
        <p:nvSpPr>
          <p:cNvPr id="214" name="Google Shape;214;p22"/>
          <p:cNvSpPr txBox="1"/>
          <p:nvPr/>
        </p:nvSpPr>
        <p:spPr>
          <a:xfrm>
            <a:off x="2331400" y="1229675"/>
            <a:ext cx="24987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Calibri"/>
                <a:ea typeface="Calibri"/>
                <a:cs typeface="Calibri"/>
                <a:sym typeface="Calibri"/>
              </a:rPr>
              <a:t>Harmonics and noise</a:t>
            </a:r>
            <a:endParaRPr b="1" sz="1800">
              <a:latin typeface="Calibri"/>
              <a:ea typeface="Calibri"/>
              <a:cs typeface="Calibri"/>
              <a:sym typeface="Calibri"/>
            </a:endParaRPr>
          </a:p>
        </p:txBody>
      </p:sp>
      <p:sp>
        <p:nvSpPr>
          <p:cNvPr id="215" name="Google Shape;215;p22"/>
          <p:cNvSpPr txBox="1"/>
          <p:nvPr/>
        </p:nvSpPr>
        <p:spPr>
          <a:xfrm>
            <a:off x="4934525" y="914025"/>
            <a:ext cx="2331300" cy="1202100"/>
          </a:xfrm>
          <a:prstGeom prst="rect">
            <a:avLst/>
          </a:prstGeom>
          <a:solidFill>
            <a:srgbClr val="D9D9D9"/>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Resampled to one minute intervals</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Dropped gapped periods</a:t>
            </a:r>
            <a:endParaRPr sz="16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3"/>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221" name="Google Shape;221;p23"/>
          <p:cNvSpPr txBox="1"/>
          <p:nvPr>
            <p:ph idx="1" type="body"/>
          </p:nvPr>
        </p:nvSpPr>
        <p:spPr>
          <a:xfrm>
            <a:off x="453300" y="1800200"/>
            <a:ext cx="46743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arenR"/>
            </a:pPr>
            <a:r>
              <a:rPr lang="en" sz="2400"/>
              <a:t>Disaggregate smart meter </a:t>
            </a:r>
            <a:r>
              <a:rPr lang="en" sz="2400"/>
              <a:t>load</a:t>
            </a:r>
            <a:endParaRPr sz="2400"/>
          </a:p>
          <a:p>
            <a:pPr indent="-381000" lvl="0" marL="457200" rtl="0" algn="l">
              <a:spcBef>
                <a:spcPts val="0"/>
              </a:spcBef>
              <a:spcAft>
                <a:spcPts val="0"/>
              </a:spcAft>
              <a:buSzPts val="2400"/>
              <a:buAutoNum type="arabicParenR"/>
            </a:pPr>
            <a:r>
              <a:rPr lang="en" sz="2400"/>
              <a:t>Detect appliance anomalies </a:t>
            </a:r>
            <a:endParaRPr sz="2400"/>
          </a:p>
          <a:p>
            <a:pPr indent="-381000" lvl="0" marL="457200" rtl="0" algn="l">
              <a:spcBef>
                <a:spcPts val="0"/>
              </a:spcBef>
              <a:spcAft>
                <a:spcPts val="0"/>
              </a:spcAft>
              <a:buSzPts val="2400"/>
              <a:buAutoNum type="arabicParenR"/>
            </a:pPr>
            <a:r>
              <a:rPr lang="en" sz="2400"/>
              <a:t>Create itemized energy bill</a:t>
            </a:r>
            <a:endParaRPr sz="2400"/>
          </a:p>
          <a:p>
            <a:pPr indent="-381000" lvl="0" marL="457200" rtl="0" algn="l">
              <a:spcBef>
                <a:spcPts val="0"/>
              </a:spcBef>
              <a:spcAft>
                <a:spcPts val="0"/>
              </a:spcAft>
              <a:buSzPts val="2400"/>
              <a:buAutoNum type="arabicParenR"/>
            </a:pPr>
            <a:r>
              <a:rPr lang="en" sz="2400"/>
              <a:t>Develop scalable </a:t>
            </a:r>
            <a:r>
              <a:rPr lang="en" sz="2400"/>
              <a:t>design </a:t>
            </a:r>
            <a:endParaRPr sz="2400"/>
          </a:p>
        </p:txBody>
      </p:sp>
      <p:pic>
        <p:nvPicPr>
          <p:cNvPr id="222" name="Google Shape;222;p23"/>
          <p:cNvPicPr preferRelativeResize="0"/>
          <p:nvPr/>
        </p:nvPicPr>
        <p:blipFill>
          <a:blip r:embed="rId3">
            <a:alphaModFix/>
          </a:blip>
          <a:stretch>
            <a:fillRect/>
          </a:stretch>
        </p:blipFill>
        <p:spPr>
          <a:xfrm>
            <a:off x="4954825" y="1744250"/>
            <a:ext cx="3766199" cy="211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Selected Disaggregation Models</a:t>
            </a:r>
            <a:endParaRPr/>
          </a:p>
        </p:txBody>
      </p:sp>
      <p:sp>
        <p:nvSpPr>
          <p:cNvPr id="228" name="Google Shape;228;p24"/>
          <p:cNvSpPr txBox="1"/>
          <p:nvPr>
            <p:ph idx="1" type="body"/>
          </p:nvPr>
        </p:nvSpPr>
        <p:spPr>
          <a:xfrm>
            <a:off x="1011725" y="1754600"/>
            <a:ext cx="7313100" cy="2684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Factorial </a:t>
            </a:r>
            <a:r>
              <a:rPr lang="en" sz="2400"/>
              <a:t>Hidden Markov Model</a:t>
            </a:r>
            <a:endParaRPr sz="2400"/>
          </a:p>
          <a:p>
            <a:pPr indent="-381000" lvl="0" marL="457200" rtl="0" algn="l">
              <a:spcBef>
                <a:spcPts val="0"/>
              </a:spcBef>
              <a:spcAft>
                <a:spcPts val="0"/>
              </a:spcAft>
              <a:buSzPts val="2400"/>
              <a:buAutoNum type="arabicPeriod"/>
            </a:pPr>
            <a:r>
              <a:rPr lang="en" sz="2400"/>
              <a:t>Convolutional Neural Networks</a:t>
            </a:r>
            <a:endParaRPr sz="2400"/>
          </a:p>
          <a:p>
            <a:pPr indent="-381000" lvl="0" marL="457200" rtl="0" algn="l">
              <a:spcBef>
                <a:spcPts val="0"/>
              </a:spcBef>
              <a:spcAft>
                <a:spcPts val="0"/>
              </a:spcAft>
              <a:buSzPts val="2400"/>
              <a:buAutoNum type="arabicPeriod"/>
            </a:pPr>
            <a:r>
              <a:rPr lang="en" sz="2400"/>
              <a:t>Autoencoders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891450" y="1139075"/>
            <a:ext cx="6409800" cy="2327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3200"/>
              <a:t>Factorial Hidden Markov Model</a:t>
            </a:r>
            <a:r>
              <a:rPr lang="en" sz="3200"/>
              <a:t>s</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725250" y="845600"/>
            <a:ext cx="73503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Hidden Markov Model (HMM)</a:t>
            </a:r>
            <a:endParaRPr/>
          </a:p>
        </p:txBody>
      </p:sp>
      <p:sp>
        <p:nvSpPr>
          <p:cNvPr id="239" name="Google Shape;239;p26"/>
          <p:cNvSpPr txBox="1"/>
          <p:nvPr>
            <p:ph idx="1" type="body"/>
          </p:nvPr>
        </p:nvSpPr>
        <p:spPr>
          <a:xfrm>
            <a:off x="555000" y="1696075"/>
            <a:ext cx="40170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Hidden Markov Model (HMM) is a type of  Probabilistic Graphical Model (PGM)</a:t>
            </a:r>
            <a:endParaRPr/>
          </a:p>
          <a:p>
            <a:pPr indent="-311150" lvl="0" marL="457200" rtl="0" algn="l">
              <a:spcBef>
                <a:spcPts val="0"/>
              </a:spcBef>
              <a:spcAft>
                <a:spcPts val="0"/>
              </a:spcAft>
              <a:buSzPts val="1300"/>
              <a:buChar char="●"/>
            </a:pPr>
            <a:r>
              <a:rPr lang="en"/>
              <a:t>Used for discrete time series applications to estimate:</a:t>
            </a:r>
            <a:endParaRPr/>
          </a:p>
          <a:p>
            <a:pPr indent="-298450" lvl="1" marL="914400" rtl="0" algn="l">
              <a:spcBef>
                <a:spcPts val="0"/>
              </a:spcBef>
              <a:spcAft>
                <a:spcPts val="0"/>
              </a:spcAft>
              <a:buSzPts val="1100"/>
              <a:buChar char="○"/>
            </a:pPr>
            <a:r>
              <a:rPr lang="en"/>
              <a:t>Hidden States or “unobserved” (</a:t>
            </a:r>
            <a:r>
              <a:rPr lang="en"/>
              <a:t>discrete)</a:t>
            </a:r>
            <a:endParaRPr/>
          </a:p>
          <a:p>
            <a:pPr indent="-298450" lvl="1" marL="914400" rtl="0" algn="l">
              <a:spcBef>
                <a:spcPts val="0"/>
              </a:spcBef>
              <a:spcAft>
                <a:spcPts val="0"/>
              </a:spcAft>
              <a:buSzPts val="1100"/>
              <a:buChar char="○"/>
            </a:pPr>
            <a:r>
              <a:rPr lang="en"/>
              <a:t>Given Observations (continuous or discrete)</a:t>
            </a:r>
            <a:endParaRPr/>
          </a:p>
          <a:p>
            <a:pPr indent="-311150" lvl="0" marL="457200" rtl="0" algn="l">
              <a:spcBef>
                <a:spcPts val="0"/>
              </a:spcBef>
              <a:spcAft>
                <a:spcPts val="0"/>
              </a:spcAft>
              <a:buSzPts val="1300"/>
              <a:buChar char="●"/>
            </a:pPr>
            <a:r>
              <a:rPr lang="en"/>
              <a:t>Based on the “Markov Property”/ “memoryless”</a:t>
            </a:r>
            <a:endParaRPr/>
          </a:p>
          <a:p>
            <a:pPr indent="-298450" lvl="1" marL="914400" rtl="0" algn="l">
              <a:spcBef>
                <a:spcPts val="0"/>
              </a:spcBef>
              <a:spcAft>
                <a:spcPts val="0"/>
              </a:spcAft>
              <a:buSzPts val="1100"/>
              <a:buChar char="○"/>
            </a:pPr>
            <a:r>
              <a:rPr lang="en"/>
              <a:t>“Future State only depends on current state”</a:t>
            </a:r>
            <a:endParaRPr/>
          </a:p>
          <a:p>
            <a:pPr indent="-298450" lvl="1" marL="914400" rtl="0" algn="l">
              <a:spcBef>
                <a:spcPts val="0"/>
              </a:spcBef>
              <a:spcAft>
                <a:spcPts val="0"/>
              </a:spcAft>
              <a:buSzPts val="1100"/>
              <a:buChar char="○"/>
            </a:pPr>
            <a:r>
              <a:rPr lang="en"/>
              <a:t>Formally: P(S</a:t>
            </a:r>
            <a:r>
              <a:rPr baseline="-25000" lang="en"/>
              <a:t>t</a:t>
            </a:r>
            <a:r>
              <a:rPr lang="en"/>
              <a:t> | S</a:t>
            </a:r>
            <a:r>
              <a:rPr baseline="-25000" lang="en"/>
              <a:t>t-1</a:t>
            </a:r>
            <a:r>
              <a:rPr lang="en"/>
              <a:t>) = P(S</a:t>
            </a:r>
            <a:r>
              <a:rPr baseline="-25000" lang="en"/>
              <a:t>t</a:t>
            </a:r>
            <a:r>
              <a:rPr lang="en"/>
              <a:t> | S</a:t>
            </a:r>
            <a:r>
              <a:rPr baseline="-25000" lang="en"/>
              <a:t>t-1</a:t>
            </a:r>
            <a:r>
              <a:rPr lang="en"/>
              <a:t>, ...,S</a:t>
            </a:r>
            <a:r>
              <a:rPr baseline="-25000" lang="en"/>
              <a:t>t0</a:t>
            </a:r>
            <a:r>
              <a:rPr lang="en"/>
              <a:t>)</a:t>
            </a:r>
            <a:endParaRPr/>
          </a:p>
          <a:p>
            <a:pPr indent="-311150" lvl="0" marL="457200" rtl="0" algn="l">
              <a:spcBef>
                <a:spcPts val="0"/>
              </a:spcBef>
              <a:spcAft>
                <a:spcPts val="0"/>
              </a:spcAft>
              <a:buSzPts val="1300"/>
              <a:buChar char="●"/>
            </a:pPr>
            <a:r>
              <a:rPr lang="en"/>
              <a:t>Commonly used for: </a:t>
            </a:r>
            <a:endParaRPr/>
          </a:p>
          <a:p>
            <a:pPr indent="-298450" lvl="1" marL="914400" rtl="0" algn="l">
              <a:spcBef>
                <a:spcPts val="0"/>
              </a:spcBef>
              <a:spcAft>
                <a:spcPts val="0"/>
              </a:spcAft>
              <a:buSzPts val="1100"/>
              <a:buChar char="○"/>
            </a:pPr>
            <a:r>
              <a:rPr lang="en"/>
              <a:t>Speech Recognition | Handwriting Recognition </a:t>
            </a:r>
            <a:endParaRPr/>
          </a:p>
        </p:txBody>
      </p:sp>
      <p:pic>
        <p:nvPicPr>
          <p:cNvPr id="240" name="Google Shape;240;p26"/>
          <p:cNvPicPr preferRelativeResize="0"/>
          <p:nvPr/>
        </p:nvPicPr>
        <p:blipFill>
          <a:blip r:embed="rId3">
            <a:alphaModFix/>
          </a:blip>
          <a:stretch>
            <a:fillRect/>
          </a:stretch>
        </p:blipFill>
        <p:spPr>
          <a:xfrm>
            <a:off x="4617450" y="2029400"/>
            <a:ext cx="4071501" cy="1084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7"/>
          <p:cNvSpPr/>
          <p:nvPr/>
        </p:nvSpPr>
        <p:spPr>
          <a:xfrm rot="-113469">
            <a:off x="5714207" y="2037034"/>
            <a:ext cx="636347" cy="509469"/>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7"/>
          <p:cNvSpPr/>
          <p:nvPr/>
        </p:nvSpPr>
        <p:spPr>
          <a:xfrm>
            <a:off x="7050578" y="3678150"/>
            <a:ext cx="637200" cy="509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47" name="Google Shape;247;p27"/>
          <p:cNvCxnSpPr>
            <a:stCxn id="246" idx="0"/>
            <a:endCxn id="245" idx="6"/>
          </p:cNvCxnSpPr>
          <p:nvPr/>
        </p:nvCxnSpPr>
        <p:spPr>
          <a:xfrm rot="10800000">
            <a:off x="6350378" y="2281350"/>
            <a:ext cx="1018800" cy="1396800"/>
          </a:xfrm>
          <a:prstGeom prst="straightConnector1">
            <a:avLst/>
          </a:prstGeom>
          <a:noFill/>
          <a:ln cap="flat" cmpd="sng" w="9525">
            <a:solidFill>
              <a:schemeClr val="dk2"/>
            </a:solidFill>
            <a:prstDash val="solid"/>
            <a:round/>
            <a:headEnd len="med" w="med" type="none"/>
            <a:tailEnd len="med" w="med" type="triangle"/>
          </a:ln>
        </p:spPr>
      </p:cxnSp>
      <p:cxnSp>
        <p:nvCxnSpPr>
          <p:cNvPr id="248" name="Google Shape;248;p27"/>
          <p:cNvCxnSpPr>
            <a:stCxn id="245" idx="4"/>
            <a:endCxn id="246" idx="2"/>
          </p:cNvCxnSpPr>
          <p:nvPr/>
        </p:nvCxnSpPr>
        <p:spPr>
          <a:xfrm>
            <a:off x="6045430" y="2546169"/>
            <a:ext cx="1005000" cy="1386900"/>
          </a:xfrm>
          <a:prstGeom prst="straightConnector1">
            <a:avLst/>
          </a:prstGeom>
          <a:noFill/>
          <a:ln cap="flat" cmpd="sng" w="9525">
            <a:solidFill>
              <a:schemeClr val="dk2"/>
            </a:solidFill>
            <a:prstDash val="solid"/>
            <a:round/>
            <a:headEnd len="med" w="med" type="none"/>
            <a:tailEnd len="med" w="med" type="triangle"/>
          </a:ln>
        </p:spPr>
      </p:cxnSp>
      <p:sp>
        <p:nvSpPr>
          <p:cNvPr id="249" name="Google Shape;249;p27"/>
          <p:cNvSpPr/>
          <p:nvPr/>
        </p:nvSpPr>
        <p:spPr>
          <a:xfrm rot="6865260">
            <a:off x="5747412" y="1513331"/>
            <a:ext cx="495167" cy="565531"/>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250" name="Google Shape;250;p27"/>
          <p:cNvCxnSpPr/>
          <p:nvPr/>
        </p:nvCxnSpPr>
        <p:spPr>
          <a:xfrm>
            <a:off x="5750126" y="1958179"/>
            <a:ext cx="79800" cy="477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27"/>
          <p:cNvCxnSpPr/>
          <p:nvPr/>
        </p:nvCxnSpPr>
        <p:spPr>
          <a:xfrm flipH="1">
            <a:off x="6168508" y="1798684"/>
            <a:ext cx="125700" cy="2283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27"/>
          <p:cNvSpPr/>
          <p:nvPr/>
        </p:nvSpPr>
        <p:spPr>
          <a:xfrm rot="-7471690">
            <a:off x="7615465" y="4038547"/>
            <a:ext cx="510163" cy="553132"/>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253" name="Google Shape;253;p27"/>
          <p:cNvCxnSpPr/>
          <p:nvPr/>
        </p:nvCxnSpPr>
        <p:spPr>
          <a:xfrm rot="10800000">
            <a:off x="7687642" y="4070980"/>
            <a:ext cx="231900" cy="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27"/>
          <p:cNvCxnSpPr/>
          <p:nvPr/>
        </p:nvCxnSpPr>
        <p:spPr>
          <a:xfrm rot="10800000">
            <a:off x="7541595" y="4267191"/>
            <a:ext cx="66300" cy="132900"/>
          </a:xfrm>
          <a:prstGeom prst="straightConnector1">
            <a:avLst/>
          </a:prstGeom>
          <a:noFill/>
          <a:ln cap="flat" cmpd="sng" w="9525">
            <a:solidFill>
              <a:schemeClr val="dk2"/>
            </a:solidFill>
            <a:prstDash val="solid"/>
            <a:round/>
            <a:headEnd len="med" w="med" type="none"/>
            <a:tailEnd len="med" w="med" type="triangle"/>
          </a:ln>
        </p:spPr>
      </p:cxnSp>
      <p:sp>
        <p:nvSpPr>
          <p:cNvPr id="255" name="Google Shape;255;p27"/>
          <p:cNvSpPr txBox="1"/>
          <p:nvPr/>
        </p:nvSpPr>
        <p:spPr>
          <a:xfrm>
            <a:off x="5810126" y="2144958"/>
            <a:ext cx="444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ON</a:t>
            </a:r>
            <a:endParaRPr>
              <a:latin typeface="Calibri"/>
              <a:ea typeface="Calibri"/>
              <a:cs typeface="Calibri"/>
              <a:sym typeface="Calibri"/>
            </a:endParaRPr>
          </a:p>
        </p:txBody>
      </p:sp>
      <p:sp>
        <p:nvSpPr>
          <p:cNvPr id="256" name="Google Shape;256;p27"/>
          <p:cNvSpPr txBox="1"/>
          <p:nvPr/>
        </p:nvSpPr>
        <p:spPr>
          <a:xfrm>
            <a:off x="7146802" y="3794375"/>
            <a:ext cx="6372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OFF</a:t>
            </a:r>
            <a:endParaRPr>
              <a:latin typeface="Calibri"/>
              <a:ea typeface="Calibri"/>
              <a:cs typeface="Calibri"/>
              <a:sym typeface="Calibri"/>
            </a:endParaRPr>
          </a:p>
        </p:txBody>
      </p:sp>
      <p:sp>
        <p:nvSpPr>
          <p:cNvPr id="257" name="Google Shape;257;p27"/>
          <p:cNvSpPr txBox="1"/>
          <p:nvPr/>
        </p:nvSpPr>
        <p:spPr>
          <a:xfrm>
            <a:off x="7687661" y="4528432"/>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99%</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58" name="Google Shape;258;p27"/>
          <p:cNvSpPr txBox="1"/>
          <p:nvPr/>
        </p:nvSpPr>
        <p:spPr>
          <a:xfrm>
            <a:off x="6904513" y="284793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59" name="Google Shape;259;p27"/>
          <p:cNvSpPr txBox="1"/>
          <p:nvPr/>
        </p:nvSpPr>
        <p:spPr>
          <a:xfrm>
            <a:off x="6294208" y="149172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90%</a:t>
            </a:r>
            <a:endParaRPr>
              <a:latin typeface="Calibri"/>
              <a:ea typeface="Calibri"/>
              <a:cs typeface="Calibri"/>
              <a:sym typeface="Calibri"/>
            </a:endParaRPr>
          </a:p>
        </p:txBody>
      </p:sp>
      <p:sp>
        <p:nvSpPr>
          <p:cNvPr id="260" name="Google Shape;260;p27"/>
          <p:cNvSpPr txBox="1"/>
          <p:nvPr>
            <p:ph type="title"/>
          </p:nvPr>
        </p:nvSpPr>
        <p:spPr>
          <a:xfrm>
            <a:off x="636425" y="253750"/>
            <a:ext cx="73503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 18 - Washer Dryer Appliance trained on Appliance load</a:t>
            </a:r>
            <a:endParaRPr/>
          </a:p>
        </p:txBody>
      </p:sp>
      <p:sp>
        <p:nvSpPr>
          <p:cNvPr id="261" name="Google Shape;261;p27"/>
          <p:cNvSpPr txBox="1"/>
          <p:nvPr/>
        </p:nvSpPr>
        <p:spPr>
          <a:xfrm>
            <a:off x="5713963" y="3125510"/>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10%</a:t>
            </a:r>
            <a:endParaRPr>
              <a:latin typeface="Calibri"/>
              <a:ea typeface="Calibri"/>
              <a:cs typeface="Calibri"/>
              <a:sym typeface="Calibri"/>
            </a:endParaRPr>
          </a:p>
        </p:txBody>
      </p:sp>
      <p:sp>
        <p:nvSpPr>
          <p:cNvPr id="262" name="Google Shape;262;p27"/>
          <p:cNvSpPr txBox="1"/>
          <p:nvPr/>
        </p:nvSpPr>
        <p:spPr>
          <a:xfrm>
            <a:off x="5971950" y="1064500"/>
            <a:ext cx="1947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State Transition Matrix</a:t>
            </a:r>
            <a:endParaRPr>
              <a:latin typeface="Calibri"/>
              <a:ea typeface="Calibri"/>
              <a:cs typeface="Calibri"/>
              <a:sym typeface="Calibri"/>
            </a:endParaRPr>
          </a:p>
        </p:txBody>
      </p:sp>
      <p:pic>
        <p:nvPicPr>
          <p:cNvPr id="263" name="Google Shape;263;p27"/>
          <p:cNvPicPr preferRelativeResize="0"/>
          <p:nvPr/>
        </p:nvPicPr>
        <p:blipFill>
          <a:blip r:embed="rId3">
            <a:alphaModFix/>
          </a:blip>
          <a:stretch>
            <a:fillRect/>
          </a:stretch>
        </p:blipFill>
        <p:spPr>
          <a:xfrm>
            <a:off x="264300" y="1521400"/>
            <a:ext cx="5356800" cy="321408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8"/>
          <p:cNvSpPr txBox="1"/>
          <p:nvPr>
            <p:ph type="title"/>
          </p:nvPr>
        </p:nvSpPr>
        <p:spPr>
          <a:xfrm>
            <a:off x="206950" y="245925"/>
            <a:ext cx="2597700" cy="254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Washer Dryer Trained on Appliance load</a:t>
            </a:r>
            <a:endParaRPr/>
          </a:p>
        </p:txBody>
      </p:sp>
      <p:pic>
        <p:nvPicPr>
          <p:cNvPr id="269" name="Google Shape;269;p28"/>
          <p:cNvPicPr preferRelativeResize="0"/>
          <p:nvPr/>
        </p:nvPicPr>
        <p:blipFill>
          <a:blip r:embed="rId3">
            <a:alphaModFix/>
          </a:blip>
          <a:stretch>
            <a:fillRect/>
          </a:stretch>
        </p:blipFill>
        <p:spPr>
          <a:xfrm>
            <a:off x="2711100" y="224975"/>
            <a:ext cx="6191649" cy="4562824"/>
          </a:xfrm>
          <a:prstGeom prst="rect">
            <a:avLst/>
          </a:prstGeom>
          <a:noFill/>
          <a:ln>
            <a:noFill/>
          </a:ln>
        </p:spPr>
      </p:pic>
      <p:pic>
        <p:nvPicPr>
          <p:cNvPr id="270" name="Google Shape;270;p28"/>
          <p:cNvPicPr preferRelativeResize="0"/>
          <p:nvPr/>
        </p:nvPicPr>
        <p:blipFill>
          <a:blip r:embed="rId4">
            <a:alphaModFix/>
          </a:blip>
          <a:stretch>
            <a:fillRect/>
          </a:stretch>
        </p:blipFill>
        <p:spPr>
          <a:xfrm>
            <a:off x="2804650" y="3294550"/>
            <a:ext cx="6098098" cy="1493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9"/>
          <p:cNvSpPr/>
          <p:nvPr/>
        </p:nvSpPr>
        <p:spPr>
          <a:xfrm rot="-113469">
            <a:off x="5714207" y="2037034"/>
            <a:ext cx="636347" cy="509469"/>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7050578" y="3678150"/>
            <a:ext cx="637200" cy="509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77" name="Google Shape;277;p29"/>
          <p:cNvCxnSpPr>
            <a:stCxn id="276" idx="0"/>
            <a:endCxn id="275" idx="6"/>
          </p:cNvCxnSpPr>
          <p:nvPr/>
        </p:nvCxnSpPr>
        <p:spPr>
          <a:xfrm rot="10800000">
            <a:off x="6350378" y="2281350"/>
            <a:ext cx="1018800" cy="1396800"/>
          </a:xfrm>
          <a:prstGeom prst="straightConnector1">
            <a:avLst/>
          </a:prstGeom>
          <a:noFill/>
          <a:ln cap="flat" cmpd="sng" w="9525">
            <a:solidFill>
              <a:schemeClr val="dk2"/>
            </a:solidFill>
            <a:prstDash val="solid"/>
            <a:round/>
            <a:headEnd len="med" w="med" type="none"/>
            <a:tailEnd len="med" w="med" type="triangle"/>
          </a:ln>
        </p:spPr>
      </p:cxnSp>
      <p:cxnSp>
        <p:nvCxnSpPr>
          <p:cNvPr id="278" name="Google Shape;278;p29"/>
          <p:cNvCxnSpPr>
            <a:stCxn id="275" idx="4"/>
            <a:endCxn id="276" idx="2"/>
          </p:cNvCxnSpPr>
          <p:nvPr/>
        </p:nvCxnSpPr>
        <p:spPr>
          <a:xfrm>
            <a:off x="6045430" y="2546169"/>
            <a:ext cx="1005000" cy="1386900"/>
          </a:xfrm>
          <a:prstGeom prst="straightConnector1">
            <a:avLst/>
          </a:prstGeom>
          <a:noFill/>
          <a:ln cap="flat" cmpd="sng" w="9525">
            <a:solidFill>
              <a:schemeClr val="dk2"/>
            </a:solidFill>
            <a:prstDash val="solid"/>
            <a:round/>
            <a:headEnd len="med" w="med" type="none"/>
            <a:tailEnd len="med" w="med" type="triangle"/>
          </a:ln>
        </p:spPr>
      </p:cxnSp>
      <p:sp>
        <p:nvSpPr>
          <p:cNvPr id="279" name="Google Shape;279;p29"/>
          <p:cNvSpPr/>
          <p:nvPr/>
        </p:nvSpPr>
        <p:spPr>
          <a:xfrm rot="6865260">
            <a:off x="5747412" y="1513331"/>
            <a:ext cx="495167" cy="565531"/>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280" name="Google Shape;280;p29"/>
          <p:cNvCxnSpPr/>
          <p:nvPr/>
        </p:nvCxnSpPr>
        <p:spPr>
          <a:xfrm>
            <a:off x="5750126" y="1958179"/>
            <a:ext cx="79800" cy="477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29"/>
          <p:cNvCxnSpPr/>
          <p:nvPr/>
        </p:nvCxnSpPr>
        <p:spPr>
          <a:xfrm flipH="1">
            <a:off x="6168508" y="1798684"/>
            <a:ext cx="125700" cy="228300"/>
          </a:xfrm>
          <a:prstGeom prst="straightConnector1">
            <a:avLst/>
          </a:prstGeom>
          <a:noFill/>
          <a:ln cap="flat" cmpd="sng" w="9525">
            <a:solidFill>
              <a:schemeClr val="dk2"/>
            </a:solidFill>
            <a:prstDash val="solid"/>
            <a:round/>
            <a:headEnd len="med" w="med" type="none"/>
            <a:tailEnd len="med" w="med" type="triangle"/>
          </a:ln>
        </p:spPr>
      </p:cxnSp>
      <p:sp>
        <p:nvSpPr>
          <p:cNvPr id="282" name="Google Shape;282;p29"/>
          <p:cNvSpPr/>
          <p:nvPr/>
        </p:nvSpPr>
        <p:spPr>
          <a:xfrm rot="-7471690">
            <a:off x="7615465" y="4038547"/>
            <a:ext cx="510163" cy="553132"/>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283" name="Google Shape;283;p29"/>
          <p:cNvCxnSpPr/>
          <p:nvPr/>
        </p:nvCxnSpPr>
        <p:spPr>
          <a:xfrm rot="10800000">
            <a:off x="7687642" y="4070980"/>
            <a:ext cx="231900" cy="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29"/>
          <p:cNvCxnSpPr/>
          <p:nvPr/>
        </p:nvCxnSpPr>
        <p:spPr>
          <a:xfrm rot="10800000">
            <a:off x="7541595" y="4267191"/>
            <a:ext cx="66300" cy="13290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29"/>
          <p:cNvSpPr txBox="1"/>
          <p:nvPr/>
        </p:nvSpPr>
        <p:spPr>
          <a:xfrm>
            <a:off x="5810126" y="2144958"/>
            <a:ext cx="444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ON</a:t>
            </a:r>
            <a:endParaRPr>
              <a:latin typeface="Calibri"/>
              <a:ea typeface="Calibri"/>
              <a:cs typeface="Calibri"/>
              <a:sym typeface="Calibri"/>
            </a:endParaRPr>
          </a:p>
        </p:txBody>
      </p:sp>
      <p:sp>
        <p:nvSpPr>
          <p:cNvPr id="286" name="Google Shape;286;p29"/>
          <p:cNvSpPr txBox="1"/>
          <p:nvPr/>
        </p:nvSpPr>
        <p:spPr>
          <a:xfrm>
            <a:off x="7146802" y="3794375"/>
            <a:ext cx="6372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OFF</a:t>
            </a:r>
            <a:endParaRPr>
              <a:latin typeface="Calibri"/>
              <a:ea typeface="Calibri"/>
              <a:cs typeface="Calibri"/>
              <a:sym typeface="Calibri"/>
            </a:endParaRPr>
          </a:p>
        </p:txBody>
      </p:sp>
      <p:sp>
        <p:nvSpPr>
          <p:cNvPr id="287" name="Google Shape;287;p29"/>
          <p:cNvSpPr txBox="1"/>
          <p:nvPr/>
        </p:nvSpPr>
        <p:spPr>
          <a:xfrm>
            <a:off x="7687661" y="4528432"/>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99%</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288" name="Google Shape;288;p29"/>
          <p:cNvSpPr txBox="1"/>
          <p:nvPr/>
        </p:nvSpPr>
        <p:spPr>
          <a:xfrm>
            <a:off x="6904513" y="284793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289" name="Google Shape;289;p29"/>
          <p:cNvSpPr txBox="1"/>
          <p:nvPr/>
        </p:nvSpPr>
        <p:spPr>
          <a:xfrm>
            <a:off x="6294208" y="149172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90%</a:t>
            </a:r>
            <a:endParaRPr>
              <a:latin typeface="Calibri"/>
              <a:ea typeface="Calibri"/>
              <a:cs typeface="Calibri"/>
              <a:sym typeface="Calibri"/>
            </a:endParaRPr>
          </a:p>
        </p:txBody>
      </p:sp>
      <p:sp>
        <p:nvSpPr>
          <p:cNvPr id="290" name="Google Shape;290;p29"/>
          <p:cNvSpPr txBox="1"/>
          <p:nvPr>
            <p:ph type="title"/>
          </p:nvPr>
        </p:nvSpPr>
        <p:spPr>
          <a:xfrm>
            <a:off x="636425" y="253750"/>
            <a:ext cx="73503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 18 - Washer Dryer Appliance trained on Aggregate</a:t>
            </a:r>
            <a:endParaRPr/>
          </a:p>
        </p:txBody>
      </p:sp>
      <p:sp>
        <p:nvSpPr>
          <p:cNvPr id="291" name="Google Shape;291;p29"/>
          <p:cNvSpPr txBox="1"/>
          <p:nvPr/>
        </p:nvSpPr>
        <p:spPr>
          <a:xfrm>
            <a:off x="5713963" y="3125510"/>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10%</a:t>
            </a:r>
            <a:endParaRPr>
              <a:latin typeface="Calibri"/>
              <a:ea typeface="Calibri"/>
              <a:cs typeface="Calibri"/>
              <a:sym typeface="Calibri"/>
            </a:endParaRPr>
          </a:p>
        </p:txBody>
      </p:sp>
      <p:sp>
        <p:nvSpPr>
          <p:cNvPr id="292" name="Google Shape;292;p29"/>
          <p:cNvSpPr txBox="1"/>
          <p:nvPr/>
        </p:nvSpPr>
        <p:spPr>
          <a:xfrm>
            <a:off x="5971950" y="1064500"/>
            <a:ext cx="1947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State Transition Matrix</a:t>
            </a:r>
            <a:endParaRPr>
              <a:latin typeface="Calibri"/>
              <a:ea typeface="Calibri"/>
              <a:cs typeface="Calibri"/>
              <a:sym typeface="Calibri"/>
            </a:endParaRPr>
          </a:p>
        </p:txBody>
      </p:sp>
      <p:pic>
        <p:nvPicPr>
          <p:cNvPr id="293" name="Google Shape;293;p29"/>
          <p:cNvPicPr preferRelativeResize="0"/>
          <p:nvPr/>
        </p:nvPicPr>
        <p:blipFill>
          <a:blip r:embed="rId3">
            <a:alphaModFix/>
          </a:blip>
          <a:stretch>
            <a:fillRect/>
          </a:stretch>
        </p:blipFill>
        <p:spPr>
          <a:xfrm>
            <a:off x="220450" y="1355500"/>
            <a:ext cx="5316311" cy="350906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0"/>
          <p:cNvSpPr txBox="1"/>
          <p:nvPr>
            <p:ph type="title"/>
          </p:nvPr>
        </p:nvSpPr>
        <p:spPr>
          <a:xfrm>
            <a:off x="287775" y="340100"/>
            <a:ext cx="2867400" cy="14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Washer</a:t>
            </a:r>
            <a:endParaRPr/>
          </a:p>
          <a:p>
            <a:pPr indent="0" lvl="0" marL="0" rtl="0" algn="l">
              <a:spcBef>
                <a:spcPts val="0"/>
              </a:spcBef>
              <a:spcAft>
                <a:spcPts val="0"/>
              </a:spcAft>
              <a:buNone/>
            </a:pPr>
            <a:r>
              <a:rPr lang="en"/>
              <a:t>Dryer</a:t>
            </a:r>
            <a:endParaRPr/>
          </a:p>
          <a:p>
            <a:pPr indent="0" lvl="0" marL="0" rtl="0" algn="l">
              <a:spcBef>
                <a:spcPts val="0"/>
              </a:spcBef>
              <a:spcAft>
                <a:spcPts val="0"/>
              </a:spcAft>
              <a:buNone/>
            </a:pPr>
            <a:r>
              <a:rPr lang="en"/>
              <a:t>Trained on Aggregate</a:t>
            </a:r>
            <a:endParaRPr/>
          </a:p>
        </p:txBody>
      </p:sp>
      <p:pic>
        <p:nvPicPr>
          <p:cNvPr id="299" name="Google Shape;299;p30"/>
          <p:cNvPicPr preferRelativeResize="0"/>
          <p:nvPr/>
        </p:nvPicPr>
        <p:blipFill>
          <a:blip r:embed="rId3">
            <a:alphaModFix/>
          </a:blip>
          <a:stretch>
            <a:fillRect/>
          </a:stretch>
        </p:blipFill>
        <p:spPr>
          <a:xfrm>
            <a:off x="2553425" y="194088"/>
            <a:ext cx="6148149" cy="4755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1"/>
          <p:cNvSpPr txBox="1"/>
          <p:nvPr>
            <p:ph type="title"/>
          </p:nvPr>
        </p:nvSpPr>
        <p:spPr>
          <a:xfrm>
            <a:off x="747450" y="845600"/>
            <a:ext cx="73503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Factorial </a:t>
            </a:r>
            <a:r>
              <a:rPr lang="en"/>
              <a:t>Hidden Markov Model (FHMM)</a:t>
            </a:r>
            <a:endParaRPr/>
          </a:p>
        </p:txBody>
      </p:sp>
      <p:sp>
        <p:nvSpPr>
          <p:cNvPr id="305" name="Google Shape;305;p31"/>
          <p:cNvSpPr txBox="1"/>
          <p:nvPr>
            <p:ph idx="1" type="body"/>
          </p:nvPr>
        </p:nvSpPr>
        <p:spPr>
          <a:xfrm>
            <a:off x="555000" y="1696075"/>
            <a:ext cx="37800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Parameters of FHMM: λ = (π, A, θ)</a:t>
            </a:r>
            <a:endParaRPr/>
          </a:p>
          <a:p>
            <a:pPr indent="-298450" lvl="1" marL="914400" rtl="0" algn="l">
              <a:spcBef>
                <a:spcPts val="0"/>
              </a:spcBef>
              <a:spcAft>
                <a:spcPts val="0"/>
              </a:spcAft>
              <a:buSzPts val="1100"/>
              <a:buChar char="○"/>
            </a:pPr>
            <a:r>
              <a:rPr lang="en" sz="1300"/>
              <a:t>π = Initial Hidden State Distribution</a:t>
            </a:r>
            <a:endParaRPr sz="1300"/>
          </a:p>
          <a:p>
            <a:pPr indent="-311150" lvl="1" marL="914400" rtl="0" algn="l">
              <a:spcBef>
                <a:spcPts val="0"/>
              </a:spcBef>
              <a:spcAft>
                <a:spcPts val="0"/>
              </a:spcAft>
              <a:buSzPts val="1300"/>
              <a:buChar char="○"/>
            </a:pPr>
            <a:r>
              <a:rPr lang="en" sz="1300"/>
              <a:t>A = State Transition Matrix</a:t>
            </a:r>
            <a:endParaRPr sz="1300"/>
          </a:p>
          <a:p>
            <a:pPr indent="-311150" lvl="1" marL="914400" rtl="0" algn="l">
              <a:spcBef>
                <a:spcPts val="0"/>
              </a:spcBef>
              <a:spcAft>
                <a:spcPts val="0"/>
              </a:spcAft>
              <a:buSzPts val="1300"/>
              <a:buChar char="○"/>
            </a:pPr>
            <a:r>
              <a:rPr lang="en" sz="1300"/>
              <a:t>θ = Emission (Observation) Transition Matrix</a:t>
            </a:r>
            <a:endParaRPr sz="1300"/>
          </a:p>
          <a:p>
            <a:pPr indent="-311150" lvl="0" marL="457200" rtl="0" algn="l">
              <a:spcBef>
                <a:spcPts val="0"/>
              </a:spcBef>
              <a:spcAft>
                <a:spcPts val="0"/>
              </a:spcAft>
              <a:buSzPts val="1300"/>
              <a:buChar char="●"/>
            </a:pPr>
            <a:r>
              <a:rPr lang="en"/>
              <a:t>Factorial </a:t>
            </a:r>
            <a:r>
              <a:rPr lang="en"/>
              <a:t>Hidden Markov Model for top 3 appliances</a:t>
            </a:r>
            <a:endParaRPr/>
          </a:p>
          <a:p>
            <a:pPr indent="-298450" lvl="1" marL="914400" rtl="0" algn="l">
              <a:spcBef>
                <a:spcPts val="0"/>
              </a:spcBef>
              <a:spcAft>
                <a:spcPts val="0"/>
              </a:spcAft>
              <a:buSzPts val="1100"/>
              <a:buChar char="○"/>
            </a:pPr>
            <a:r>
              <a:rPr lang="en"/>
              <a:t>(S</a:t>
            </a:r>
            <a:r>
              <a:rPr baseline="-25000" lang="en"/>
              <a:t>i</a:t>
            </a:r>
            <a:r>
              <a:rPr lang="en"/>
              <a:t>) = Appliances</a:t>
            </a:r>
            <a:endParaRPr/>
          </a:p>
          <a:p>
            <a:pPr indent="-298450" lvl="2" marL="1371600" rtl="0" algn="l">
              <a:spcBef>
                <a:spcPts val="0"/>
              </a:spcBef>
              <a:spcAft>
                <a:spcPts val="0"/>
              </a:spcAft>
              <a:buSzPts val="1100"/>
              <a:buChar char="■"/>
            </a:pPr>
            <a:r>
              <a:rPr lang="en"/>
              <a:t>Hidden State = ON / OFF</a:t>
            </a:r>
            <a:endParaRPr/>
          </a:p>
          <a:p>
            <a:pPr indent="-298450" lvl="1" marL="914400" rtl="0" algn="l">
              <a:spcBef>
                <a:spcPts val="0"/>
              </a:spcBef>
              <a:spcAft>
                <a:spcPts val="0"/>
              </a:spcAft>
              <a:buSzPts val="1100"/>
              <a:buChar char="○"/>
            </a:pPr>
            <a:r>
              <a:rPr lang="en"/>
              <a:t>(y</a:t>
            </a:r>
            <a:r>
              <a:rPr baseline="-25000" lang="en"/>
              <a:t>t</a:t>
            </a:r>
            <a:r>
              <a:rPr lang="en"/>
              <a:t>) = House Aggregate at time (t)</a:t>
            </a:r>
            <a:endParaRPr/>
          </a:p>
        </p:txBody>
      </p:sp>
      <p:pic>
        <p:nvPicPr>
          <p:cNvPr id="306" name="Google Shape;306;p31"/>
          <p:cNvPicPr preferRelativeResize="0"/>
          <p:nvPr/>
        </p:nvPicPr>
        <p:blipFill>
          <a:blip r:embed="rId3">
            <a:alphaModFix/>
          </a:blip>
          <a:stretch>
            <a:fillRect/>
          </a:stretch>
        </p:blipFill>
        <p:spPr>
          <a:xfrm>
            <a:off x="4444775" y="1800200"/>
            <a:ext cx="3485625" cy="1845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7B7B7"/>
        </a:solidFill>
      </p:bgPr>
    </p:bg>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509400"/>
            <a:ext cx="7505700" cy="7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135" name="Google Shape;135;p14"/>
          <p:cNvSpPr txBox="1"/>
          <p:nvPr>
            <p:ph idx="1" type="body"/>
          </p:nvPr>
        </p:nvSpPr>
        <p:spPr>
          <a:xfrm>
            <a:off x="819150" y="1190225"/>
            <a:ext cx="7505700" cy="322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highlight>
                  <a:schemeClr val="dk1"/>
                </a:highlight>
              </a:rPr>
              <a:t>Introduction</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Problem statement</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Previous work</a:t>
            </a:r>
            <a:endParaRPr sz="1800">
              <a:highlight>
                <a:schemeClr val="dk1"/>
              </a:highlight>
            </a:endParaRPr>
          </a:p>
          <a:p>
            <a:pPr indent="-342900" lvl="0" marL="457200" rtl="0" algn="l">
              <a:spcBef>
                <a:spcPts val="0"/>
              </a:spcBef>
              <a:spcAft>
                <a:spcPts val="0"/>
              </a:spcAft>
              <a:buSzPts val="1800"/>
              <a:buChar char="●"/>
            </a:pPr>
            <a:r>
              <a:rPr lang="en" sz="1800">
                <a:highlight>
                  <a:schemeClr val="dk1"/>
                </a:highlight>
              </a:rPr>
              <a:t>Model architectures and results</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Factorial Hidden Markov Model</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Neural Networks </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Anomaly Detection</a:t>
            </a:r>
            <a:endParaRPr sz="1800">
              <a:highlight>
                <a:schemeClr val="dk1"/>
              </a:highlight>
            </a:endParaRPr>
          </a:p>
          <a:p>
            <a:pPr indent="-342900" lvl="0" marL="457200" rtl="0" algn="l">
              <a:spcBef>
                <a:spcPts val="0"/>
              </a:spcBef>
              <a:spcAft>
                <a:spcPts val="0"/>
              </a:spcAft>
              <a:buSzPts val="1800"/>
              <a:buChar char="●"/>
            </a:pPr>
            <a:r>
              <a:rPr lang="en" sz="1800">
                <a:highlight>
                  <a:schemeClr val="dk1"/>
                </a:highlight>
              </a:rPr>
              <a:t>Summary</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Visualizations</a:t>
            </a:r>
            <a:endParaRPr sz="1800">
              <a:highlight>
                <a:schemeClr val="dk1"/>
              </a:highlight>
            </a:endParaRPr>
          </a:p>
          <a:p>
            <a:pPr indent="-342900" lvl="1" marL="914400" rtl="0" algn="l">
              <a:spcBef>
                <a:spcPts val="0"/>
              </a:spcBef>
              <a:spcAft>
                <a:spcPts val="0"/>
              </a:spcAft>
              <a:buSzPts val="1800"/>
              <a:buChar char="○"/>
            </a:pPr>
            <a:r>
              <a:rPr lang="en" sz="1800">
                <a:highlight>
                  <a:schemeClr val="dk1"/>
                </a:highlight>
              </a:rPr>
              <a:t>Conceptual Design for scalable solution</a:t>
            </a:r>
            <a:endParaRPr sz="1800">
              <a:highlight>
                <a:schemeClr val="dk1"/>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2"/>
          <p:cNvSpPr/>
          <p:nvPr/>
        </p:nvSpPr>
        <p:spPr>
          <a:xfrm rot="-113469">
            <a:off x="5714207" y="2037034"/>
            <a:ext cx="636347" cy="509469"/>
          </a:xfrm>
          <a:prstGeom prst="ellipse">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
          <p:cNvSpPr/>
          <p:nvPr/>
        </p:nvSpPr>
        <p:spPr>
          <a:xfrm>
            <a:off x="7050578" y="3678150"/>
            <a:ext cx="637200" cy="509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313" name="Google Shape;313;p32"/>
          <p:cNvCxnSpPr>
            <a:stCxn id="312" idx="0"/>
            <a:endCxn id="311" idx="6"/>
          </p:cNvCxnSpPr>
          <p:nvPr/>
        </p:nvCxnSpPr>
        <p:spPr>
          <a:xfrm rot="10800000">
            <a:off x="6350378" y="2281350"/>
            <a:ext cx="1018800" cy="13968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32"/>
          <p:cNvCxnSpPr>
            <a:stCxn id="311" idx="4"/>
            <a:endCxn id="312" idx="2"/>
          </p:cNvCxnSpPr>
          <p:nvPr/>
        </p:nvCxnSpPr>
        <p:spPr>
          <a:xfrm>
            <a:off x="6045430" y="2546169"/>
            <a:ext cx="1005000" cy="1386900"/>
          </a:xfrm>
          <a:prstGeom prst="straightConnector1">
            <a:avLst/>
          </a:prstGeom>
          <a:noFill/>
          <a:ln cap="flat" cmpd="sng" w="9525">
            <a:solidFill>
              <a:schemeClr val="dk2"/>
            </a:solidFill>
            <a:prstDash val="solid"/>
            <a:round/>
            <a:headEnd len="med" w="med" type="none"/>
            <a:tailEnd len="med" w="med" type="triangle"/>
          </a:ln>
        </p:spPr>
      </p:cxnSp>
      <p:sp>
        <p:nvSpPr>
          <p:cNvPr id="315" name="Google Shape;315;p32"/>
          <p:cNvSpPr/>
          <p:nvPr/>
        </p:nvSpPr>
        <p:spPr>
          <a:xfrm rot="6865260">
            <a:off x="5747412" y="1513331"/>
            <a:ext cx="495167" cy="565531"/>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316" name="Google Shape;316;p32"/>
          <p:cNvCxnSpPr/>
          <p:nvPr/>
        </p:nvCxnSpPr>
        <p:spPr>
          <a:xfrm>
            <a:off x="5750126" y="1958179"/>
            <a:ext cx="79800" cy="477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32"/>
          <p:cNvCxnSpPr/>
          <p:nvPr/>
        </p:nvCxnSpPr>
        <p:spPr>
          <a:xfrm flipH="1">
            <a:off x="6168508" y="1798684"/>
            <a:ext cx="125700" cy="2283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32"/>
          <p:cNvSpPr/>
          <p:nvPr/>
        </p:nvSpPr>
        <p:spPr>
          <a:xfrm rot="-7471690">
            <a:off x="7615465" y="4038547"/>
            <a:ext cx="510163" cy="553132"/>
          </a:xfrm>
          <a:custGeom>
            <a:rect b="b" l="l" r="r" t="t"/>
            <a:pathLst>
              <a:path extrusionOk="0" h="25670" w="26639">
                <a:moveTo>
                  <a:pt x="20744" y="1288"/>
                </a:moveTo>
                <a:cubicBezTo>
                  <a:pt x="17944" y="1337"/>
                  <a:pt x="7185" y="-1659"/>
                  <a:pt x="3943" y="1583"/>
                </a:cubicBezTo>
                <a:cubicBezTo>
                  <a:pt x="701" y="4825"/>
                  <a:pt x="-1363" y="16763"/>
                  <a:pt x="1290" y="20742"/>
                </a:cubicBezTo>
                <a:cubicBezTo>
                  <a:pt x="3943" y="24721"/>
                  <a:pt x="15635" y="26146"/>
                  <a:pt x="19860" y="25458"/>
                </a:cubicBezTo>
                <a:cubicBezTo>
                  <a:pt x="24085" y="24770"/>
                  <a:pt x="25509" y="18090"/>
                  <a:pt x="26639" y="16616"/>
                </a:cubicBezTo>
              </a:path>
            </a:pathLst>
          </a:custGeom>
          <a:noFill/>
          <a:ln cap="flat" cmpd="sng" w="9525">
            <a:solidFill>
              <a:schemeClr val="dk2"/>
            </a:solidFill>
            <a:prstDash val="solid"/>
            <a:round/>
            <a:headEnd len="med" w="med" type="none"/>
            <a:tailEnd len="med" w="med" type="none"/>
          </a:ln>
        </p:spPr>
      </p:sp>
      <p:cxnSp>
        <p:nvCxnSpPr>
          <p:cNvPr id="319" name="Google Shape;319;p32"/>
          <p:cNvCxnSpPr/>
          <p:nvPr/>
        </p:nvCxnSpPr>
        <p:spPr>
          <a:xfrm rot="10800000">
            <a:off x="7687642" y="4070980"/>
            <a:ext cx="231900" cy="0"/>
          </a:xfrm>
          <a:prstGeom prst="straightConnector1">
            <a:avLst/>
          </a:prstGeom>
          <a:noFill/>
          <a:ln cap="flat" cmpd="sng" w="9525">
            <a:solidFill>
              <a:schemeClr val="dk2"/>
            </a:solidFill>
            <a:prstDash val="solid"/>
            <a:round/>
            <a:headEnd len="med" w="med" type="none"/>
            <a:tailEnd len="med" w="med" type="triangle"/>
          </a:ln>
        </p:spPr>
      </p:cxnSp>
      <p:cxnSp>
        <p:nvCxnSpPr>
          <p:cNvPr id="320" name="Google Shape;320;p32"/>
          <p:cNvCxnSpPr/>
          <p:nvPr/>
        </p:nvCxnSpPr>
        <p:spPr>
          <a:xfrm rot="10800000">
            <a:off x="7541595" y="4267191"/>
            <a:ext cx="66300" cy="132900"/>
          </a:xfrm>
          <a:prstGeom prst="straightConnector1">
            <a:avLst/>
          </a:prstGeom>
          <a:noFill/>
          <a:ln cap="flat" cmpd="sng" w="9525">
            <a:solidFill>
              <a:schemeClr val="dk2"/>
            </a:solidFill>
            <a:prstDash val="solid"/>
            <a:round/>
            <a:headEnd len="med" w="med" type="none"/>
            <a:tailEnd len="med" w="med" type="triangle"/>
          </a:ln>
        </p:spPr>
      </p:cxnSp>
      <p:sp>
        <p:nvSpPr>
          <p:cNvPr id="321" name="Google Shape;321;p32"/>
          <p:cNvSpPr txBox="1"/>
          <p:nvPr/>
        </p:nvSpPr>
        <p:spPr>
          <a:xfrm>
            <a:off x="5810126" y="2144958"/>
            <a:ext cx="4449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ON</a:t>
            </a:r>
            <a:endParaRPr>
              <a:latin typeface="Calibri"/>
              <a:ea typeface="Calibri"/>
              <a:cs typeface="Calibri"/>
              <a:sym typeface="Calibri"/>
            </a:endParaRPr>
          </a:p>
        </p:txBody>
      </p:sp>
      <p:sp>
        <p:nvSpPr>
          <p:cNvPr id="322" name="Google Shape;322;p32"/>
          <p:cNvSpPr txBox="1"/>
          <p:nvPr/>
        </p:nvSpPr>
        <p:spPr>
          <a:xfrm>
            <a:off x="7146802" y="3794375"/>
            <a:ext cx="6372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OFF</a:t>
            </a:r>
            <a:endParaRPr>
              <a:latin typeface="Calibri"/>
              <a:ea typeface="Calibri"/>
              <a:cs typeface="Calibri"/>
              <a:sym typeface="Calibri"/>
            </a:endParaRPr>
          </a:p>
        </p:txBody>
      </p:sp>
      <p:sp>
        <p:nvSpPr>
          <p:cNvPr id="323" name="Google Shape;323;p32"/>
          <p:cNvSpPr txBox="1"/>
          <p:nvPr/>
        </p:nvSpPr>
        <p:spPr>
          <a:xfrm>
            <a:off x="7687661" y="4528432"/>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99%</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24" name="Google Shape;324;p32"/>
          <p:cNvSpPr txBox="1"/>
          <p:nvPr/>
        </p:nvSpPr>
        <p:spPr>
          <a:xfrm>
            <a:off x="6904513" y="284793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p:txBody>
      </p:sp>
      <p:sp>
        <p:nvSpPr>
          <p:cNvPr id="325" name="Google Shape;325;p32"/>
          <p:cNvSpPr txBox="1"/>
          <p:nvPr/>
        </p:nvSpPr>
        <p:spPr>
          <a:xfrm>
            <a:off x="6294208" y="1491725"/>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90%</a:t>
            </a:r>
            <a:endParaRPr>
              <a:latin typeface="Calibri"/>
              <a:ea typeface="Calibri"/>
              <a:cs typeface="Calibri"/>
              <a:sym typeface="Calibri"/>
            </a:endParaRPr>
          </a:p>
        </p:txBody>
      </p:sp>
      <p:sp>
        <p:nvSpPr>
          <p:cNvPr id="326" name="Google Shape;326;p32"/>
          <p:cNvSpPr txBox="1"/>
          <p:nvPr>
            <p:ph type="title"/>
          </p:nvPr>
        </p:nvSpPr>
        <p:spPr>
          <a:xfrm>
            <a:off x="636425" y="253750"/>
            <a:ext cx="73503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House 18 - Washer Dryer Appliance trained on Aggregate</a:t>
            </a:r>
            <a:endParaRPr/>
          </a:p>
        </p:txBody>
      </p:sp>
      <p:sp>
        <p:nvSpPr>
          <p:cNvPr id="327" name="Google Shape;327;p32"/>
          <p:cNvSpPr txBox="1"/>
          <p:nvPr/>
        </p:nvSpPr>
        <p:spPr>
          <a:xfrm>
            <a:off x="5713963" y="3125510"/>
            <a:ext cx="637200" cy="22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10%</a:t>
            </a:r>
            <a:endParaRPr>
              <a:latin typeface="Calibri"/>
              <a:ea typeface="Calibri"/>
              <a:cs typeface="Calibri"/>
              <a:sym typeface="Calibri"/>
            </a:endParaRPr>
          </a:p>
        </p:txBody>
      </p:sp>
      <p:sp>
        <p:nvSpPr>
          <p:cNvPr id="328" name="Google Shape;328;p32"/>
          <p:cNvSpPr txBox="1"/>
          <p:nvPr/>
        </p:nvSpPr>
        <p:spPr>
          <a:xfrm>
            <a:off x="5971950" y="1064500"/>
            <a:ext cx="19476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State Transition Matrix</a:t>
            </a:r>
            <a:endParaRPr>
              <a:latin typeface="Calibri"/>
              <a:ea typeface="Calibri"/>
              <a:cs typeface="Calibri"/>
              <a:sym typeface="Calibri"/>
            </a:endParaRPr>
          </a:p>
        </p:txBody>
      </p:sp>
      <p:pic>
        <p:nvPicPr>
          <p:cNvPr id="329" name="Google Shape;329;p32"/>
          <p:cNvPicPr preferRelativeResize="0"/>
          <p:nvPr/>
        </p:nvPicPr>
        <p:blipFill>
          <a:blip r:embed="rId3">
            <a:alphaModFix/>
          </a:blip>
          <a:stretch>
            <a:fillRect/>
          </a:stretch>
        </p:blipFill>
        <p:spPr>
          <a:xfrm>
            <a:off x="453627" y="1798676"/>
            <a:ext cx="4957922" cy="2678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3"/>
          <p:cNvSpPr txBox="1"/>
          <p:nvPr>
            <p:ph type="title"/>
          </p:nvPr>
        </p:nvSpPr>
        <p:spPr>
          <a:xfrm>
            <a:off x="287775" y="340100"/>
            <a:ext cx="2867400" cy="14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Washer</a:t>
            </a:r>
            <a:endParaRPr/>
          </a:p>
          <a:p>
            <a:pPr indent="0" lvl="0" marL="0" rtl="0" algn="l">
              <a:spcBef>
                <a:spcPts val="0"/>
              </a:spcBef>
              <a:spcAft>
                <a:spcPts val="0"/>
              </a:spcAft>
              <a:buNone/>
            </a:pPr>
            <a:r>
              <a:rPr lang="en"/>
              <a:t>Dryer</a:t>
            </a:r>
            <a:endParaRPr/>
          </a:p>
          <a:p>
            <a:pPr indent="0" lvl="0" marL="0" rtl="0" algn="l">
              <a:spcBef>
                <a:spcPts val="0"/>
              </a:spcBef>
              <a:spcAft>
                <a:spcPts val="0"/>
              </a:spcAft>
              <a:buNone/>
            </a:pPr>
            <a:r>
              <a:rPr lang="en"/>
              <a:t>Trained on Aggregate</a:t>
            </a:r>
            <a:endParaRPr/>
          </a:p>
        </p:txBody>
      </p:sp>
      <p:pic>
        <p:nvPicPr>
          <p:cNvPr id="335" name="Google Shape;335;p33"/>
          <p:cNvPicPr preferRelativeResize="0"/>
          <p:nvPr/>
        </p:nvPicPr>
        <p:blipFill>
          <a:blip r:embed="rId3">
            <a:alphaModFix/>
          </a:blip>
          <a:stretch>
            <a:fillRect/>
          </a:stretch>
        </p:blipFill>
        <p:spPr>
          <a:xfrm>
            <a:off x="2970150" y="295000"/>
            <a:ext cx="5684024" cy="455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819150" y="52667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FHMM Model Testing Results</a:t>
            </a:r>
            <a:endParaRPr/>
          </a:p>
        </p:txBody>
      </p:sp>
      <p:graphicFrame>
        <p:nvGraphicFramePr>
          <p:cNvPr id="341" name="Google Shape;341;p34"/>
          <p:cNvGraphicFramePr/>
          <p:nvPr/>
        </p:nvGraphicFramePr>
        <p:xfrm>
          <a:off x="2223375" y="1619250"/>
          <a:ext cx="3000000" cy="3000000"/>
        </p:xfrm>
        <a:graphic>
          <a:graphicData uri="http://schemas.openxmlformats.org/drawingml/2006/table">
            <a:tbl>
              <a:tblPr>
                <a:noFill/>
                <a:tableStyleId>{B6EC3DDC-42AE-429C-BBF9-A083DE76CDA3}</a:tableStyleId>
              </a:tblPr>
              <a:tblGrid>
                <a:gridCol w="1533700"/>
                <a:gridCol w="1497550"/>
                <a:gridCol w="1479450"/>
              </a:tblGrid>
              <a:tr h="381000">
                <a:tc>
                  <a:txBody>
                    <a:bodyPr/>
                    <a:lstStyle/>
                    <a:p>
                      <a:pPr indent="0" lvl="0" marL="0" rtl="0" algn="ctr">
                        <a:spcBef>
                          <a:spcPts val="0"/>
                        </a:spcBef>
                        <a:spcAft>
                          <a:spcPts val="0"/>
                        </a:spcAft>
                        <a:buNone/>
                      </a:pPr>
                      <a:r>
                        <a:rPr b="1" lang="en"/>
                        <a:t>Appliance</a:t>
                      </a:r>
                      <a:endParaRPr b="1"/>
                    </a:p>
                  </a:txBody>
                  <a:tcPr marT="91425" marB="91425" marR="91425" marL="91425"/>
                </a:tc>
                <a:tc>
                  <a:txBody>
                    <a:bodyPr/>
                    <a:lstStyle/>
                    <a:p>
                      <a:pPr indent="0" lvl="0" marL="0" rtl="0" algn="ctr">
                        <a:spcBef>
                          <a:spcPts val="0"/>
                        </a:spcBef>
                        <a:spcAft>
                          <a:spcPts val="0"/>
                        </a:spcAft>
                        <a:buNone/>
                      </a:pPr>
                      <a:r>
                        <a:rPr b="1" lang="en"/>
                        <a:t>MAE</a:t>
                      </a:r>
                      <a:endParaRPr b="1"/>
                    </a:p>
                  </a:txBody>
                  <a:tcPr marT="91425" marB="91425" marR="91425" marL="91425"/>
                </a:tc>
                <a:tc>
                  <a:txBody>
                    <a:bodyPr/>
                    <a:lstStyle/>
                    <a:p>
                      <a:pPr indent="0" lvl="0" marL="0" rtl="0" algn="ctr">
                        <a:spcBef>
                          <a:spcPts val="0"/>
                        </a:spcBef>
                        <a:spcAft>
                          <a:spcPts val="0"/>
                        </a:spcAft>
                        <a:buNone/>
                      </a:pPr>
                      <a:r>
                        <a:rPr b="1" lang="en"/>
                        <a:t>SAE </a:t>
                      </a:r>
                      <a:endParaRPr b="1"/>
                    </a:p>
                  </a:txBody>
                  <a:tcPr marT="91425" marB="91425" marR="91425" marL="91425"/>
                </a:tc>
              </a:tr>
              <a:tr h="396200">
                <a:tc>
                  <a:txBody>
                    <a:bodyPr/>
                    <a:lstStyle/>
                    <a:p>
                      <a:pPr indent="0" lvl="0" marL="0" rtl="0" algn="l">
                        <a:spcBef>
                          <a:spcPts val="0"/>
                        </a:spcBef>
                        <a:spcAft>
                          <a:spcPts val="0"/>
                        </a:spcAft>
                        <a:buNone/>
                      </a:pPr>
                      <a:r>
                        <a:rPr lang="en"/>
                        <a:t>Dishwasher</a:t>
                      </a:r>
                      <a:endParaRPr/>
                    </a:p>
                  </a:txBody>
                  <a:tcPr marT="91425" marB="91425" marR="91425" marL="91425"/>
                </a:tc>
                <a:tc>
                  <a:txBody>
                    <a:bodyPr/>
                    <a:lstStyle/>
                    <a:p>
                      <a:pPr indent="0" lvl="0" marL="0" rtl="0" algn="ctr">
                        <a:spcBef>
                          <a:spcPts val="0"/>
                        </a:spcBef>
                        <a:spcAft>
                          <a:spcPts val="0"/>
                        </a:spcAft>
                        <a:buNone/>
                      </a:pPr>
                      <a:r>
                        <a:rPr lang="en"/>
                        <a:t>27.0</a:t>
                      </a:r>
                      <a:endParaRPr/>
                    </a:p>
                  </a:txBody>
                  <a:tcPr marT="91425" marB="91425" marR="91425" marL="91425"/>
                </a:tc>
                <a:tc>
                  <a:txBody>
                    <a:bodyPr/>
                    <a:lstStyle/>
                    <a:p>
                      <a:pPr indent="0" lvl="0" marL="0" rtl="0" algn="ctr">
                        <a:spcBef>
                          <a:spcPts val="0"/>
                        </a:spcBef>
                        <a:spcAft>
                          <a:spcPts val="0"/>
                        </a:spcAft>
                        <a:buNone/>
                      </a:pPr>
                      <a:r>
                        <a:rPr lang="en"/>
                        <a:t>0.151</a:t>
                      </a:r>
                      <a:endParaRPr/>
                    </a:p>
                  </a:txBody>
                  <a:tcPr marT="91425" marB="91425" marR="91425" marL="91425"/>
                </a:tc>
              </a:tr>
              <a:tr h="381000">
                <a:tc>
                  <a:txBody>
                    <a:bodyPr/>
                    <a:lstStyle/>
                    <a:p>
                      <a:pPr indent="0" lvl="0" marL="0" rtl="0" algn="l">
                        <a:spcBef>
                          <a:spcPts val="0"/>
                        </a:spcBef>
                        <a:spcAft>
                          <a:spcPts val="0"/>
                        </a:spcAft>
                        <a:buNone/>
                      </a:pPr>
                      <a:r>
                        <a:rPr lang="en"/>
                        <a:t>Washing Machine</a:t>
                      </a:r>
                      <a:endParaRPr/>
                    </a:p>
                  </a:txBody>
                  <a:tcPr marT="91425" marB="91425" marR="91425" marL="91425"/>
                </a:tc>
                <a:tc>
                  <a:txBody>
                    <a:bodyPr/>
                    <a:lstStyle/>
                    <a:p>
                      <a:pPr indent="0" lvl="0" marL="0" rtl="0" algn="ctr">
                        <a:spcBef>
                          <a:spcPts val="0"/>
                        </a:spcBef>
                        <a:spcAft>
                          <a:spcPts val="0"/>
                        </a:spcAft>
                        <a:buNone/>
                      </a:pPr>
                      <a:r>
                        <a:rPr lang="en"/>
                        <a:t>33.0</a:t>
                      </a:r>
                      <a:endParaRPr/>
                    </a:p>
                  </a:txBody>
                  <a:tcPr marT="91425" marB="91425" marR="91425" marL="91425"/>
                </a:tc>
                <a:tc>
                  <a:txBody>
                    <a:bodyPr/>
                    <a:lstStyle/>
                    <a:p>
                      <a:pPr indent="0" lvl="0" marL="0" rtl="0" algn="ctr">
                        <a:spcBef>
                          <a:spcPts val="0"/>
                        </a:spcBef>
                        <a:spcAft>
                          <a:spcPts val="0"/>
                        </a:spcAft>
                        <a:buNone/>
                      </a:pPr>
                      <a:r>
                        <a:rPr lang="en"/>
                        <a:t>4.89</a:t>
                      </a:r>
                      <a:endParaRPr/>
                    </a:p>
                  </a:txBody>
                  <a:tcPr marT="91425" marB="91425" marR="91425" marL="91425"/>
                </a:tc>
              </a:tr>
              <a:tr h="381000">
                <a:tc>
                  <a:txBody>
                    <a:bodyPr/>
                    <a:lstStyle/>
                    <a:p>
                      <a:pPr indent="0" lvl="0" marL="0" rtl="0" algn="l">
                        <a:spcBef>
                          <a:spcPts val="0"/>
                        </a:spcBef>
                        <a:spcAft>
                          <a:spcPts val="0"/>
                        </a:spcAft>
                        <a:buNone/>
                      </a:pPr>
                      <a:r>
                        <a:rPr lang="en"/>
                        <a:t>Fridge</a:t>
                      </a:r>
                      <a:endParaRPr/>
                    </a:p>
                  </a:txBody>
                  <a:tcPr marT="91425" marB="91425" marR="91425" marL="91425"/>
                </a:tc>
                <a:tc>
                  <a:txBody>
                    <a:bodyPr/>
                    <a:lstStyle/>
                    <a:p>
                      <a:pPr indent="0" lvl="0" marL="0" rtl="0" algn="ctr">
                        <a:spcBef>
                          <a:spcPts val="0"/>
                        </a:spcBef>
                        <a:spcAft>
                          <a:spcPts val="0"/>
                        </a:spcAft>
                        <a:buNone/>
                      </a:pPr>
                      <a:r>
                        <a:rPr lang="en"/>
                        <a:t>32.0</a:t>
                      </a:r>
                      <a:endParaRPr/>
                    </a:p>
                  </a:txBody>
                  <a:tcPr marT="91425" marB="91425" marR="91425" marL="91425"/>
                </a:tc>
                <a:tc>
                  <a:txBody>
                    <a:bodyPr/>
                    <a:lstStyle/>
                    <a:p>
                      <a:pPr indent="0" lvl="0" marL="0" rtl="0" algn="ctr">
                        <a:spcBef>
                          <a:spcPts val="0"/>
                        </a:spcBef>
                        <a:spcAft>
                          <a:spcPts val="0"/>
                        </a:spcAft>
                        <a:buNone/>
                      </a:pPr>
                      <a:r>
                        <a:rPr lang="en"/>
                        <a:t>0.849</a:t>
                      </a:r>
                      <a:endParaRPr/>
                    </a:p>
                  </a:txBody>
                  <a:tcPr marT="91425" marB="91425" marR="91425" marL="91425"/>
                </a:tc>
              </a:tr>
              <a:tr h="381000">
                <a:tc>
                  <a:txBody>
                    <a:bodyPr/>
                    <a:lstStyle/>
                    <a:p>
                      <a:pPr indent="0" lvl="0" marL="0" rtl="0" algn="l">
                        <a:spcBef>
                          <a:spcPts val="0"/>
                        </a:spcBef>
                        <a:spcAft>
                          <a:spcPts val="0"/>
                        </a:spcAft>
                        <a:buNone/>
                      </a:pPr>
                      <a:r>
                        <a:rPr lang="en"/>
                        <a:t>Microwave</a:t>
                      </a:r>
                      <a:endParaRPr/>
                    </a:p>
                  </a:txBody>
                  <a:tcPr marT="91425" marB="91425" marR="91425" marL="91425"/>
                </a:tc>
                <a:tc>
                  <a:txBody>
                    <a:bodyPr/>
                    <a:lstStyle/>
                    <a:p>
                      <a:pPr indent="0" lvl="0" marL="0" rtl="0" algn="ctr">
                        <a:spcBef>
                          <a:spcPts val="0"/>
                        </a:spcBef>
                        <a:spcAft>
                          <a:spcPts val="0"/>
                        </a:spcAft>
                        <a:buNone/>
                      </a:pPr>
                      <a:r>
                        <a:rPr lang="en"/>
                        <a:t>22.0</a:t>
                      </a:r>
                      <a:endParaRPr/>
                    </a:p>
                  </a:txBody>
                  <a:tcPr marT="91425" marB="91425" marR="91425" marL="91425"/>
                </a:tc>
                <a:tc>
                  <a:txBody>
                    <a:bodyPr/>
                    <a:lstStyle/>
                    <a:p>
                      <a:pPr indent="0" lvl="0" marL="0" rtl="0" algn="ctr">
                        <a:spcBef>
                          <a:spcPts val="0"/>
                        </a:spcBef>
                        <a:spcAft>
                          <a:spcPts val="0"/>
                        </a:spcAft>
                        <a:buNone/>
                      </a:pPr>
                      <a:r>
                        <a:rPr lang="en"/>
                        <a:t>4.79</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714500" y="510725"/>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Factorial Hidden Markov Model Recap</a:t>
            </a:r>
            <a:endParaRPr/>
          </a:p>
        </p:txBody>
      </p:sp>
      <p:sp>
        <p:nvSpPr>
          <p:cNvPr id="347" name="Google Shape;347;p35"/>
          <p:cNvSpPr txBox="1"/>
          <p:nvPr>
            <p:ph idx="1" type="body"/>
          </p:nvPr>
        </p:nvSpPr>
        <p:spPr>
          <a:xfrm>
            <a:off x="316825" y="1355200"/>
            <a:ext cx="8484300" cy="2683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800"/>
              <a:t>Possible performance improvements:</a:t>
            </a:r>
            <a:endParaRPr sz="1800"/>
          </a:p>
          <a:p>
            <a:pPr indent="-342900" lvl="1" marL="914400" rtl="0" algn="l">
              <a:spcBef>
                <a:spcPts val="1600"/>
              </a:spcBef>
              <a:spcAft>
                <a:spcPts val="0"/>
              </a:spcAft>
              <a:buSzPts val="1800"/>
              <a:buChar char="○"/>
            </a:pPr>
            <a:r>
              <a:rPr lang="en" sz="1800"/>
              <a:t>Account for additional states of the appliance beyond ON and OFF</a:t>
            </a:r>
            <a:endParaRPr sz="1800"/>
          </a:p>
          <a:p>
            <a:pPr indent="-342900" lvl="2" marL="1371600" rtl="0" algn="l">
              <a:spcBef>
                <a:spcPts val="0"/>
              </a:spcBef>
              <a:spcAft>
                <a:spcPts val="0"/>
              </a:spcAft>
              <a:buSzPts val="1800"/>
              <a:buChar char="■"/>
            </a:pPr>
            <a:r>
              <a:rPr lang="en" sz="1800"/>
              <a:t>Ex/ “High-ON”, “Low-ON”</a:t>
            </a:r>
            <a:endParaRPr sz="1800"/>
          </a:p>
          <a:p>
            <a:pPr indent="-342900" lvl="1" marL="914400" rtl="0" algn="l">
              <a:spcBef>
                <a:spcPts val="0"/>
              </a:spcBef>
              <a:spcAft>
                <a:spcPts val="0"/>
              </a:spcAft>
              <a:buSzPts val="1800"/>
              <a:buChar char="○"/>
            </a:pPr>
            <a:r>
              <a:rPr lang="en" sz="1800"/>
              <a:t>Factor in additional variables into the model such as:</a:t>
            </a:r>
            <a:endParaRPr sz="1800"/>
          </a:p>
          <a:p>
            <a:pPr indent="-342900" lvl="2" marL="1371600" rtl="0" algn="l">
              <a:spcBef>
                <a:spcPts val="0"/>
              </a:spcBef>
              <a:spcAft>
                <a:spcPts val="0"/>
              </a:spcAft>
              <a:buSzPts val="1800"/>
              <a:buChar char="■"/>
            </a:pPr>
            <a:r>
              <a:rPr lang="en" sz="1800"/>
              <a:t>Temperature</a:t>
            </a:r>
            <a:endParaRPr sz="1800"/>
          </a:p>
          <a:p>
            <a:pPr indent="-342900" lvl="2" marL="1371600" rtl="0" algn="l">
              <a:spcBef>
                <a:spcPts val="0"/>
              </a:spcBef>
              <a:spcAft>
                <a:spcPts val="0"/>
              </a:spcAft>
              <a:buSzPts val="1800"/>
              <a:buChar char="■"/>
            </a:pPr>
            <a:r>
              <a:rPr lang="en" sz="1800"/>
              <a:t>time of day</a:t>
            </a:r>
            <a:endParaRPr sz="1800"/>
          </a:p>
          <a:p>
            <a:pPr indent="-342900" lvl="2" marL="1371600" rtl="0" algn="l">
              <a:spcBef>
                <a:spcPts val="0"/>
              </a:spcBef>
              <a:spcAft>
                <a:spcPts val="0"/>
              </a:spcAft>
              <a:buSzPts val="1800"/>
              <a:buChar char="■"/>
            </a:pPr>
            <a:r>
              <a:rPr lang="en" sz="1800"/>
              <a:t>day of week</a:t>
            </a:r>
            <a:endParaRPr sz="1800"/>
          </a:p>
          <a:p>
            <a:pPr indent="-342900" lvl="1" marL="914400" rtl="0" algn="l">
              <a:spcBef>
                <a:spcPts val="0"/>
              </a:spcBef>
              <a:spcAft>
                <a:spcPts val="0"/>
              </a:spcAft>
              <a:buSzPts val="1800"/>
              <a:buChar char="○"/>
            </a:pPr>
            <a:r>
              <a:rPr lang="en" sz="1800"/>
              <a:t>Condition on the ON/OFF duration of the appliance</a:t>
            </a:r>
            <a:endParaRPr sz="1800"/>
          </a:p>
          <a:p>
            <a:pPr indent="-342900" lvl="2" marL="1371600" rtl="0" algn="l">
              <a:spcBef>
                <a:spcPts val="0"/>
              </a:spcBef>
              <a:spcAft>
                <a:spcPts val="0"/>
              </a:spcAft>
              <a:buSzPts val="1800"/>
              <a:buChar char="■"/>
            </a:pPr>
            <a:r>
              <a:rPr lang="en" sz="1800"/>
              <a:t>A Hidden Semi-Markov Model</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1704734" y="1448950"/>
            <a:ext cx="5377500" cy="16461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Neural Networks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37"/>
          <p:cNvSpPr txBox="1"/>
          <p:nvPr>
            <p:ph type="title"/>
          </p:nvPr>
        </p:nvSpPr>
        <p:spPr>
          <a:xfrm>
            <a:off x="819150" y="388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a:t>
            </a:r>
            <a:endParaRPr/>
          </a:p>
        </p:txBody>
      </p:sp>
      <p:sp>
        <p:nvSpPr>
          <p:cNvPr id="358" name="Google Shape;358;p37"/>
          <p:cNvSpPr txBox="1"/>
          <p:nvPr>
            <p:ph idx="1" type="body"/>
          </p:nvPr>
        </p:nvSpPr>
        <p:spPr>
          <a:xfrm>
            <a:off x="226525" y="1234625"/>
            <a:ext cx="4022400" cy="286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Automatically detects features in the data using network of artificial neurons</a:t>
            </a:r>
            <a:endParaRPr sz="1600"/>
          </a:p>
          <a:p>
            <a:pPr indent="-330200" lvl="0" marL="457200" rtl="0" algn="l">
              <a:spcBef>
                <a:spcPts val="1600"/>
              </a:spcBef>
              <a:spcAft>
                <a:spcPts val="0"/>
              </a:spcAft>
              <a:buSzPts val="1600"/>
              <a:buChar char="●"/>
            </a:pPr>
            <a:r>
              <a:rPr lang="en" sz="1600" u="sng"/>
              <a:t>Input</a:t>
            </a:r>
            <a:r>
              <a:rPr lang="en" sz="1600"/>
              <a:t>: Aggregate smart meter data</a:t>
            </a:r>
            <a:endParaRPr sz="1600"/>
          </a:p>
          <a:p>
            <a:pPr indent="-330200" lvl="0" marL="457200" rtl="0" algn="l">
              <a:spcBef>
                <a:spcPts val="1600"/>
              </a:spcBef>
              <a:spcAft>
                <a:spcPts val="0"/>
              </a:spcAft>
              <a:buSzPts val="1600"/>
              <a:buChar char="●"/>
            </a:pPr>
            <a:r>
              <a:rPr lang="en" sz="1600" u="sng"/>
              <a:t>Target</a:t>
            </a:r>
            <a:r>
              <a:rPr lang="en" sz="1600"/>
              <a:t>: Submetered appliance data</a:t>
            </a:r>
            <a:endParaRPr sz="1600"/>
          </a:p>
          <a:p>
            <a:pPr indent="-330200" lvl="0" marL="457200" rtl="0" algn="l">
              <a:spcBef>
                <a:spcPts val="1600"/>
              </a:spcBef>
              <a:spcAft>
                <a:spcPts val="0"/>
              </a:spcAft>
              <a:buSzPts val="1600"/>
              <a:buChar char="●"/>
            </a:pPr>
            <a:r>
              <a:rPr lang="en" sz="1600"/>
              <a:t>Network detects features in the aggregate that indicate appliance activation.</a:t>
            </a:r>
            <a:endParaRPr sz="1600"/>
          </a:p>
          <a:p>
            <a:pPr indent="-330200" lvl="0" marL="457200" rtl="0" algn="l">
              <a:spcBef>
                <a:spcPts val="1600"/>
              </a:spcBef>
              <a:spcAft>
                <a:spcPts val="1600"/>
              </a:spcAft>
              <a:buSzPts val="1600"/>
              <a:buChar char="●"/>
            </a:pPr>
            <a:r>
              <a:rPr lang="en" sz="1600"/>
              <a:t>1 model trained per appliance</a:t>
            </a:r>
            <a:endParaRPr sz="1600"/>
          </a:p>
        </p:txBody>
      </p:sp>
      <p:pic>
        <p:nvPicPr>
          <p:cNvPr id="359" name="Google Shape;359;p37"/>
          <p:cNvPicPr preferRelativeResize="0"/>
          <p:nvPr/>
        </p:nvPicPr>
        <p:blipFill>
          <a:blip r:embed="rId3">
            <a:alphaModFix/>
          </a:blip>
          <a:stretch>
            <a:fillRect/>
          </a:stretch>
        </p:blipFill>
        <p:spPr>
          <a:xfrm>
            <a:off x="3697275" y="2413725"/>
            <a:ext cx="5214251" cy="2196850"/>
          </a:xfrm>
          <a:prstGeom prst="rect">
            <a:avLst/>
          </a:prstGeom>
          <a:noFill/>
          <a:ln>
            <a:noFill/>
          </a:ln>
        </p:spPr>
      </p:pic>
      <p:pic>
        <p:nvPicPr>
          <p:cNvPr id="360" name="Google Shape;360;p37"/>
          <p:cNvPicPr preferRelativeResize="0"/>
          <p:nvPr/>
        </p:nvPicPr>
        <p:blipFill>
          <a:blip r:embed="rId4">
            <a:alphaModFix/>
          </a:blip>
          <a:stretch>
            <a:fillRect/>
          </a:stretch>
        </p:blipFill>
        <p:spPr>
          <a:xfrm>
            <a:off x="5216425" y="884650"/>
            <a:ext cx="2593448" cy="1519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38"/>
          <p:cNvSpPr txBox="1"/>
          <p:nvPr>
            <p:ph type="title"/>
          </p:nvPr>
        </p:nvSpPr>
        <p:spPr>
          <a:xfrm>
            <a:off x="819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Convolutional Neural Networks</a:t>
            </a:r>
            <a:endParaRPr/>
          </a:p>
        </p:txBody>
      </p:sp>
      <p:sp>
        <p:nvSpPr>
          <p:cNvPr id="366" name="Google Shape;366;p38"/>
          <p:cNvSpPr txBox="1"/>
          <p:nvPr>
            <p:ph idx="1" type="body"/>
          </p:nvPr>
        </p:nvSpPr>
        <p:spPr>
          <a:xfrm>
            <a:off x="561550" y="1257575"/>
            <a:ext cx="4667400" cy="2778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sz="1800"/>
              <a:t>Convolution</a:t>
            </a:r>
            <a:r>
              <a:rPr lang="en" sz="1800"/>
              <a:t>: dot product of a filter with a sequence (kernel) of input data</a:t>
            </a:r>
            <a:endParaRPr sz="1800"/>
          </a:p>
          <a:p>
            <a:pPr indent="-342900" lvl="0" marL="457200" rtl="0" algn="l">
              <a:spcBef>
                <a:spcPts val="1600"/>
              </a:spcBef>
              <a:spcAft>
                <a:spcPts val="0"/>
              </a:spcAft>
              <a:buSzPts val="1800"/>
              <a:buChar char="●"/>
            </a:pPr>
            <a:r>
              <a:rPr lang="en" sz="1800"/>
              <a:t>Filters are trained to identify unique features in time-series data</a:t>
            </a:r>
            <a:endParaRPr sz="1800"/>
          </a:p>
          <a:p>
            <a:pPr indent="-342900" lvl="0" marL="457200" rtl="0" algn="l">
              <a:spcBef>
                <a:spcPts val="1600"/>
              </a:spcBef>
              <a:spcAft>
                <a:spcPts val="1600"/>
              </a:spcAft>
              <a:buSzPts val="1800"/>
              <a:buChar char="●"/>
            </a:pPr>
            <a:r>
              <a:rPr lang="en" sz="1800"/>
              <a:t>Can be used with a sequence-to-sequence (autoencoder) or sequence-to-point convolutional architecture</a:t>
            </a:r>
            <a:endParaRPr sz="1800"/>
          </a:p>
        </p:txBody>
      </p:sp>
      <p:pic>
        <p:nvPicPr>
          <p:cNvPr id="367" name="Google Shape;367;p38"/>
          <p:cNvPicPr preferRelativeResize="0"/>
          <p:nvPr/>
        </p:nvPicPr>
        <p:blipFill>
          <a:blip r:embed="rId3">
            <a:alphaModFix/>
          </a:blip>
          <a:stretch>
            <a:fillRect/>
          </a:stretch>
        </p:blipFill>
        <p:spPr>
          <a:xfrm>
            <a:off x="5470576" y="1761894"/>
            <a:ext cx="2996326" cy="1619724"/>
          </a:xfrm>
          <a:prstGeom prst="rect">
            <a:avLst/>
          </a:prstGeom>
          <a:noFill/>
          <a:ln>
            <a:noFill/>
          </a:ln>
        </p:spPr>
      </p:pic>
      <p:sp>
        <p:nvSpPr>
          <p:cNvPr id="368" name="Google Shape;368;p38"/>
          <p:cNvSpPr txBox="1"/>
          <p:nvPr/>
        </p:nvSpPr>
        <p:spPr>
          <a:xfrm>
            <a:off x="6424725" y="3753900"/>
            <a:ext cx="12696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Input</a:t>
            </a:r>
            <a:endParaRPr b="1">
              <a:latin typeface="Calibri"/>
              <a:ea typeface="Calibri"/>
              <a:cs typeface="Calibri"/>
              <a:sym typeface="Calibri"/>
            </a:endParaRPr>
          </a:p>
        </p:txBody>
      </p:sp>
      <p:sp>
        <p:nvSpPr>
          <p:cNvPr id="369" name="Google Shape;369;p38"/>
          <p:cNvSpPr/>
          <p:nvPr/>
        </p:nvSpPr>
        <p:spPr>
          <a:xfrm>
            <a:off x="6167150" y="2228850"/>
            <a:ext cx="1684200" cy="609000"/>
          </a:xfrm>
          <a:prstGeom prst="rect">
            <a:avLst/>
          </a:prstGeom>
          <a:noFill/>
          <a:ln cap="flat" cmpd="sng" w="28575">
            <a:solidFill>
              <a:srgbClr val="0000FF"/>
            </a:solidFill>
            <a:prstDash val="solid"/>
            <a:round/>
            <a:headEnd len="sm" w="sm" type="none"/>
            <a:tailEnd len="sm" w="sm" type="none"/>
          </a:ln>
          <a:effectLst>
            <a:outerShdw blurRad="57150" rotWithShape="0" algn="bl" dir="5400000" dist="19050">
              <a:srgbClr val="000000">
                <a:alpha val="39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38"/>
          <p:cNvCxnSpPr/>
          <p:nvPr/>
        </p:nvCxnSpPr>
        <p:spPr>
          <a:xfrm rot="10800000">
            <a:off x="6970388" y="1347900"/>
            <a:ext cx="5700" cy="414000"/>
          </a:xfrm>
          <a:prstGeom prst="straightConnector1">
            <a:avLst/>
          </a:prstGeom>
          <a:noFill/>
          <a:ln cap="flat" cmpd="sng" w="19050">
            <a:solidFill>
              <a:schemeClr val="dk2"/>
            </a:solidFill>
            <a:prstDash val="solid"/>
            <a:round/>
            <a:headEnd len="med" w="med" type="none"/>
            <a:tailEnd len="med" w="med" type="triangle"/>
          </a:ln>
        </p:spPr>
      </p:cxnSp>
      <p:cxnSp>
        <p:nvCxnSpPr>
          <p:cNvPr id="371" name="Google Shape;371;p38"/>
          <p:cNvCxnSpPr/>
          <p:nvPr/>
        </p:nvCxnSpPr>
        <p:spPr>
          <a:xfrm rot="10800000">
            <a:off x="7006388" y="3360763"/>
            <a:ext cx="5700" cy="414000"/>
          </a:xfrm>
          <a:prstGeom prst="straightConnector1">
            <a:avLst/>
          </a:prstGeom>
          <a:noFill/>
          <a:ln cap="flat" cmpd="sng" w="19050">
            <a:solidFill>
              <a:schemeClr val="dk2"/>
            </a:solidFill>
            <a:prstDash val="solid"/>
            <a:round/>
            <a:headEnd len="med" w="med" type="none"/>
            <a:tailEnd len="med" w="med" type="triangle"/>
          </a:ln>
        </p:spPr>
      </p:cxnSp>
      <p:sp>
        <p:nvSpPr>
          <p:cNvPr id="372" name="Google Shape;372;p38"/>
          <p:cNvSpPr txBox="1"/>
          <p:nvPr/>
        </p:nvSpPr>
        <p:spPr>
          <a:xfrm>
            <a:off x="6355325" y="960625"/>
            <a:ext cx="1269600" cy="5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Output</a:t>
            </a:r>
            <a:endParaRPr b="1">
              <a:latin typeface="Calibri"/>
              <a:ea typeface="Calibri"/>
              <a:cs typeface="Calibri"/>
              <a:sym typeface="Calibri"/>
            </a:endParaRPr>
          </a:p>
        </p:txBody>
      </p:sp>
      <p:sp>
        <p:nvSpPr>
          <p:cNvPr id="373" name="Google Shape;373;p38"/>
          <p:cNvSpPr txBox="1"/>
          <p:nvPr/>
        </p:nvSpPr>
        <p:spPr>
          <a:xfrm>
            <a:off x="5555150" y="3715700"/>
            <a:ext cx="764400" cy="41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Kernel</a:t>
            </a:r>
            <a:endParaRPr b="1">
              <a:latin typeface="Calibri"/>
              <a:ea typeface="Calibri"/>
              <a:cs typeface="Calibri"/>
              <a:sym typeface="Calibri"/>
            </a:endParaRPr>
          </a:p>
        </p:txBody>
      </p:sp>
      <p:cxnSp>
        <p:nvCxnSpPr>
          <p:cNvPr id="374" name="Google Shape;374;p38"/>
          <p:cNvCxnSpPr>
            <a:stCxn id="373" idx="0"/>
          </p:cNvCxnSpPr>
          <p:nvPr/>
        </p:nvCxnSpPr>
        <p:spPr>
          <a:xfrm flipH="1" rot="10800000">
            <a:off x="5937350" y="2824700"/>
            <a:ext cx="281700" cy="8910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819150" y="633350"/>
            <a:ext cx="7505700" cy="68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Autoencoder Networks</a:t>
            </a:r>
            <a:endParaRPr>
              <a:solidFill>
                <a:srgbClr val="FF0000"/>
              </a:solidFill>
            </a:endParaRPr>
          </a:p>
        </p:txBody>
      </p:sp>
      <p:sp>
        <p:nvSpPr>
          <p:cNvPr id="380" name="Google Shape;380;p39"/>
          <p:cNvSpPr txBox="1"/>
          <p:nvPr>
            <p:ph idx="1" type="body"/>
          </p:nvPr>
        </p:nvSpPr>
        <p:spPr>
          <a:xfrm>
            <a:off x="375850" y="1488900"/>
            <a:ext cx="4340400" cy="2511600"/>
          </a:xfrm>
          <a:prstGeom prst="rect">
            <a:avLst/>
          </a:prstGeom>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Unsupervised learning technique</a:t>
            </a:r>
            <a:endParaRPr sz="1800"/>
          </a:p>
          <a:p>
            <a:pPr indent="-342900" lvl="0" marL="457200" rtl="0" algn="l">
              <a:spcBef>
                <a:spcPts val="1600"/>
              </a:spcBef>
              <a:spcAft>
                <a:spcPts val="0"/>
              </a:spcAft>
              <a:buSzPts val="1800"/>
              <a:buChar char="●"/>
            </a:pPr>
            <a:r>
              <a:rPr lang="en" sz="1800"/>
              <a:t>Bottleneck architecture</a:t>
            </a:r>
            <a:endParaRPr sz="1800"/>
          </a:p>
          <a:p>
            <a:pPr indent="-342900" lvl="0" marL="457200" rtl="0" algn="l">
              <a:spcBef>
                <a:spcPts val="1600"/>
              </a:spcBef>
              <a:spcAft>
                <a:spcPts val="0"/>
              </a:spcAft>
              <a:buSzPts val="1800"/>
              <a:buChar char="●"/>
            </a:pPr>
            <a:r>
              <a:rPr lang="en" sz="1800"/>
              <a:t>Forces a compressed knowledge representation of the original input</a:t>
            </a:r>
            <a:endParaRPr sz="1800"/>
          </a:p>
          <a:p>
            <a:pPr indent="-342900" lvl="0" marL="457200" rtl="0" algn="l">
              <a:spcBef>
                <a:spcPts val="1600"/>
              </a:spcBef>
              <a:spcAft>
                <a:spcPts val="0"/>
              </a:spcAft>
              <a:buSzPts val="1800"/>
              <a:buChar char="●"/>
            </a:pPr>
            <a:r>
              <a:rPr lang="en" sz="1800"/>
              <a:t>Latent space representation</a:t>
            </a:r>
            <a:endParaRPr sz="1800"/>
          </a:p>
          <a:p>
            <a:pPr indent="-342900" lvl="0" marL="457200" rtl="0" algn="l">
              <a:spcBef>
                <a:spcPts val="1600"/>
              </a:spcBef>
              <a:spcAft>
                <a:spcPts val="1600"/>
              </a:spcAft>
              <a:buSzPts val="1800"/>
              <a:buChar char="●"/>
            </a:pPr>
            <a:r>
              <a:rPr lang="en" sz="1800"/>
              <a:t>Denoising </a:t>
            </a:r>
            <a:endParaRPr sz="1800"/>
          </a:p>
        </p:txBody>
      </p:sp>
      <p:pic>
        <p:nvPicPr>
          <p:cNvPr id="381" name="Google Shape;381;p39"/>
          <p:cNvPicPr preferRelativeResize="0"/>
          <p:nvPr/>
        </p:nvPicPr>
        <p:blipFill>
          <a:blip r:embed="rId3">
            <a:alphaModFix/>
          </a:blip>
          <a:stretch>
            <a:fillRect/>
          </a:stretch>
        </p:blipFill>
        <p:spPr>
          <a:xfrm>
            <a:off x="5204500" y="1369551"/>
            <a:ext cx="3164500" cy="25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0"/>
          <p:cNvSpPr txBox="1"/>
          <p:nvPr>
            <p:ph type="title"/>
          </p:nvPr>
        </p:nvSpPr>
        <p:spPr>
          <a:xfrm>
            <a:off x="819150" y="3884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Denoising Autoencoder model architecture</a:t>
            </a:r>
            <a:endParaRPr/>
          </a:p>
        </p:txBody>
      </p:sp>
      <p:pic>
        <p:nvPicPr>
          <p:cNvPr id="387" name="Google Shape;387;p40"/>
          <p:cNvPicPr preferRelativeResize="0"/>
          <p:nvPr/>
        </p:nvPicPr>
        <p:blipFill>
          <a:blip r:embed="rId3">
            <a:alphaModFix/>
          </a:blip>
          <a:stretch>
            <a:fillRect/>
          </a:stretch>
        </p:blipFill>
        <p:spPr>
          <a:xfrm>
            <a:off x="442231" y="4115900"/>
            <a:ext cx="1023149" cy="292140"/>
          </a:xfrm>
          <a:prstGeom prst="rect">
            <a:avLst/>
          </a:prstGeom>
          <a:noFill/>
          <a:ln>
            <a:noFill/>
          </a:ln>
        </p:spPr>
      </p:pic>
      <p:pic>
        <p:nvPicPr>
          <p:cNvPr id="388" name="Google Shape;388;p40"/>
          <p:cNvPicPr preferRelativeResize="0"/>
          <p:nvPr/>
        </p:nvPicPr>
        <p:blipFill>
          <a:blip r:embed="rId4">
            <a:alphaModFix/>
          </a:blip>
          <a:stretch>
            <a:fillRect/>
          </a:stretch>
        </p:blipFill>
        <p:spPr>
          <a:xfrm>
            <a:off x="318225" y="4416435"/>
            <a:ext cx="1327274" cy="292140"/>
          </a:xfrm>
          <a:prstGeom prst="rect">
            <a:avLst/>
          </a:prstGeom>
          <a:noFill/>
          <a:ln>
            <a:noFill/>
          </a:ln>
        </p:spPr>
      </p:pic>
      <p:pic>
        <p:nvPicPr>
          <p:cNvPr id="389" name="Google Shape;389;p40"/>
          <p:cNvPicPr preferRelativeResize="0"/>
          <p:nvPr/>
        </p:nvPicPr>
        <p:blipFill>
          <a:blip r:embed="rId5">
            <a:alphaModFix/>
          </a:blip>
          <a:stretch>
            <a:fillRect/>
          </a:stretch>
        </p:blipFill>
        <p:spPr>
          <a:xfrm>
            <a:off x="389975" y="1069275"/>
            <a:ext cx="8219726" cy="30467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1"/>
          <p:cNvSpPr txBox="1"/>
          <p:nvPr>
            <p:ph type="title"/>
          </p:nvPr>
        </p:nvSpPr>
        <p:spPr>
          <a:xfrm>
            <a:off x="311700" y="340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Denoising Autoencoder Results</a:t>
            </a:r>
            <a:endParaRPr/>
          </a:p>
        </p:txBody>
      </p:sp>
      <p:sp>
        <p:nvSpPr>
          <p:cNvPr id="395" name="Google Shape;395;p41"/>
          <p:cNvSpPr txBox="1"/>
          <p:nvPr>
            <p:ph idx="1" type="body"/>
          </p:nvPr>
        </p:nvSpPr>
        <p:spPr>
          <a:xfrm>
            <a:off x="311700" y="941525"/>
            <a:ext cx="8520600" cy="349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Fridge				Kettle				   		Microwave			      </a:t>
            </a:r>
            <a:r>
              <a:rPr lang="en"/>
              <a:t> 	</a:t>
            </a:r>
            <a:endParaRPr/>
          </a:p>
        </p:txBody>
      </p:sp>
      <p:pic>
        <p:nvPicPr>
          <p:cNvPr id="396" name="Google Shape;396;p41"/>
          <p:cNvPicPr preferRelativeResize="0"/>
          <p:nvPr/>
        </p:nvPicPr>
        <p:blipFill>
          <a:blip r:embed="rId3">
            <a:alphaModFix/>
          </a:blip>
          <a:stretch>
            <a:fillRect/>
          </a:stretch>
        </p:blipFill>
        <p:spPr>
          <a:xfrm>
            <a:off x="479475" y="1319050"/>
            <a:ext cx="1906025" cy="1003564"/>
          </a:xfrm>
          <a:prstGeom prst="rect">
            <a:avLst/>
          </a:prstGeom>
          <a:noFill/>
          <a:ln>
            <a:noFill/>
          </a:ln>
        </p:spPr>
      </p:pic>
      <p:pic>
        <p:nvPicPr>
          <p:cNvPr id="397" name="Google Shape;397;p41"/>
          <p:cNvPicPr preferRelativeResize="0"/>
          <p:nvPr/>
        </p:nvPicPr>
        <p:blipFill>
          <a:blip r:embed="rId4">
            <a:alphaModFix/>
          </a:blip>
          <a:stretch>
            <a:fillRect/>
          </a:stretch>
        </p:blipFill>
        <p:spPr>
          <a:xfrm>
            <a:off x="2715550" y="1319050"/>
            <a:ext cx="2101674" cy="1003575"/>
          </a:xfrm>
          <a:prstGeom prst="rect">
            <a:avLst/>
          </a:prstGeom>
          <a:noFill/>
          <a:ln>
            <a:noFill/>
          </a:ln>
        </p:spPr>
      </p:pic>
      <p:pic>
        <p:nvPicPr>
          <p:cNvPr id="398" name="Google Shape;398;p41"/>
          <p:cNvPicPr preferRelativeResize="0"/>
          <p:nvPr/>
        </p:nvPicPr>
        <p:blipFill>
          <a:blip r:embed="rId5">
            <a:alphaModFix/>
          </a:blip>
          <a:stretch>
            <a:fillRect/>
          </a:stretch>
        </p:blipFill>
        <p:spPr>
          <a:xfrm>
            <a:off x="5286426" y="1319050"/>
            <a:ext cx="2137071" cy="1003575"/>
          </a:xfrm>
          <a:prstGeom prst="rect">
            <a:avLst/>
          </a:prstGeom>
          <a:noFill/>
          <a:ln>
            <a:noFill/>
          </a:ln>
        </p:spPr>
      </p:pic>
      <p:sp>
        <p:nvSpPr>
          <p:cNvPr id="399" name="Google Shape;399;p41"/>
          <p:cNvSpPr txBox="1"/>
          <p:nvPr>
            <p:ph idx="1" type="body"/>
          </p:nvPr>
        </p:nvSpPr>
        <p:spPr>
          <a:xfrm>
            <a:off x="447700" y="2629625"/>
            <a:ext cx="3938700" cy="26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Washing Machine			 </a:t>
            </a:r>
            <a:r>
              <a:rPr lang="en"/>
              <a:t>Dishwasher</a:t>
            </a:r>
            <a:r>
              <a:rPr lang="en"/>
              <a:t>	  </a:t>
            </a:r>
            <a:endParaRPr/>
          </a:p>
        </p:txBody>
      </p:sp>
      <p:pic>
        <p:nvPicPr>
          <p:cNvPr id="400" name="Google Shape;400;p41"/>
          <p:cNvPicPr preferRelativeResize="0"/>
          <p:nvPr/>
        </p:nvPicPr>
        <p:blipFill>
          <a:blip r:embed="rId6">
            <a:alphaModFix/>
          </a:blip>
          <a:stretch>
            <a:fillRect/>
          </a:stretch>
        </p:blipFill>
        <p:spPr>
          <a:xfrm>
            <a:off x="2822725" y="3005225"/>
            <a:ext cx="2223100" cy="1050636"/>
          </a:xfrm>
          <a:prstGeom prst="rect">
            <a:avLst/>
          </a:prstGeom>
          <a:noFill/>
          <a:ln>
            <a:noFill/>
          </a:ln>
        </p:spPr>
      </p:pic>
      <p:pic>
        <p:nvPicPr>
          <p:cNvPr id="401" name="Google Shape;401;p41"/>
          <p:cNvPicPr preferRelativeResize="0"/>
          <p:nvPr/>
        </p:nvPicPr>
        <p:blipFill>
          <a:blip r:embed="rId7">
            <a:alphaModFix/>
          </a:blip>
          <a:stretch>
            <a:fillRect/>
          </a:stretch>
        </p:blipFill>
        <p:spPr>
          <a:xfrm>
            <a:off x="447700" y="3019425"/>
            <a:ext cx="2137075" cy="1010255"/>
          </a:xfrm>
          <a:prstGeom prst="rect">
            <a:avLst/>
          </a:prstGeom>
          <a:noFill/>
          <a:ln>
            <a:noFill/>
          </a:ln>
        </p:spPr>
      </p:pic>
      <p:pic>
        <p:nvPicPr>
          <p:cNvPr id="402" name="Google Shape;402;p41"/>
          <p:cNvPicPr preferRelativeResize="0"/>
          <p:nvPr/>
        </p:nvPicPr>
        <p:blipFill>
          <a:blip r:embed="rId8">
            <a:alphaModFix/>
          </a:blip>
          <a:stretch>
            <a:fillRect/>
          </a:stretch>
        </p:blipFill>
        <p:spPr>
          <a:xfrm>
            <a:off x="5416625" y="2497301"/>
            <a:ext cx="2535625" cy="227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5"/>
          <p:cNvSpPr txBox="1"/>
          <p:nvPr/>
        </p:nvSpPr>
        <p:spPr>
          <a:xfrm>
            <a:off x="450850" y="246175"/>
            <a:ext cx="6402900" cy="12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900"/>
              </a:spcBef>
              <a:spcAft>
                <a:spcPts val="0"/>
              </a:spcAft>
              <a:buNone/>
            </a:pPr>
            <a:r>
              <a:rPr b="1" lang="en" sz="2400">
                <a:solidFill>
                  <a:srgbClr val="1A1A1A"/>
                </a:solidFill>
              </a:rPr>
              <a:t>Disaggregate </a:t>
            </a:r>
            <a:r>
              <a:rPr b="1" lang="en" sz="1500">
                <a:solidFill>
                  <a:srgbClr val="4A4A4A"/>
                </a:solidFill>
                <a:highlight>
                  <a:srgbClr val="FFFFFF"/>
                </a:highlight>
              </a:rPr>
              <a:t>[ dis-ag-ri-geyt ]</a:t>
            </a:r>
            <a:endParaRPr b="1" sz="2400">
              <a:solidFill>
                <a:srgbClr val="1A1A1A"/>
              </a:solidFill>
            </a:endParaRPr>
          </a:p>
          <a:p>
            <a:pPr indent="0" lvl="0" marL="0" rtl="0" algn="l">
              <a:lnSpc>
                <a:spcPct val="115000"/>
              </a:lnSpc>
              <a:spcBef>
                <a:spcPts val="1900"/>
              </a:spcBef>
              <a:spcAft>
                <a:spcPts val="0"/>
              </a:spcAft>
              <a:buNone/>
            </a:pPr>
            <a:r>
              <a:rPr i="1" lang="en" sz="1600">
                <a:solidFill>
                  <a:srgbClr val="1A1A1A"/>
                </a:solidFill>
              </a:rPr>
              <a:t>verb </a:t>
            </a:r>
            <a:r>
              <a:rPr lang="en" sz="1600">
                <a:solidFill>
                  <a:srgbClr val="1A1A1A"/>
                </a:solidFill>
              </a:rPr>
              <a:t>to separate (an aggregate or mass) into its component parts.</a:t>
            </a:r>
            <a:endParaRPr sz="1600">
              <a:solidFill>
                <a:srgbClr val="1A1A1A"/>
              </a:solidFill>
            </a:endParaRPr>
          </a:p>
        </p:txBody>
      </p:sp>
      <p:pic>
        <p:nvPicPr>
          <p:cNvPr id="141" name="Google Shape;141;p15"/>
          <p:cNvPicPr preferRelativeResize="0"/>
          <p:nvPr/>
        </p:nvPicPr>
        <p:blipFill>
          <a:blip r:embed="rId3">
            <a:alphaModFix/>
          </a:blip>
          <a:stretch>
            <a:fillRect/>
          </a:stretch>
        </p:blipFill>
        <p:spPr>
          <a:xfrm>
            <a:off x="320175" y="2597300"/>
            <a:ext cx="1250050" cy="1502114"/>
          </a:xfrm>
          <a:prstGeom prst="rect">
            <a:avLst/>
          </a:prstGeom>
          <a:noFill/>
          <a:ln>
            <a:noFill/>
          </a:ln>
        </p:spPr>
      </p:pic>
      <p:pic>
        <p:nvPicPr>
          <p:cNvPr id="142" name="Google Shape;142;p15"/>
          <p:cNvPicPr preferRelativeResize="0"/>
          <p:nvPr/>
        </p:nvPicPr>
        <p:blipFill>
          <a:blip r:embed="rId4">
            <a:alphaModFix/>
          </a:blip>
          <a:stretch>
            <a:fillRect/>
          </a:stretch>
        </p:blipFill>
        <p:spPr>
          <a:xfrm>
            <a:off x="5772450" y="3130700"/>
            <a:ext cx="1250049" cy="1318956"/>
          </a:xfrm>
          <a:prstGeom prst="rect">
            <a:avLst/>
          </a:prstGeom>
          <a:noFill/>
          <a:ln>
            <a:noFill/>
          </a:ln>
        </p:spPr>
      </p:pic>
      <p:pic>
        <p:nvPicPr>
          <p:cNvPr id="143" name="Google Shape;143;p15"/>
          <p:cNvPicPr preferRelativeResize="0"/>
          <p:nvPr/>
        </p:nvPicPr>
        <p:blipFill>
          <a:blip r:embed="rId5">
            <a:alphaModFix/>
          </a:blip>
          <a:stretch>
            <a:fillRect/>
          </a:stretch>
        </p:blipFill>
        <p:spPr>
          <a:xfrm>
            <a:off x="4258300" y="3463300"/>
            <a:ext cx="1036277" cy="1169524"/>
          </a:xfrm>
          <a:prstGeom prst="rect">
            <a:avLst/>
          </a:prstGeom>
          <a:noFill/>
          <a:ln>
            <a:noFill/>
          </a:ln>
        </p:spPr>
      </p:pic>
      <p:pic>
        <p:nvPicPr>
          <p:cNvPr id="144" name="Google Shape;144;p15"/>
          <p:cNvPicPr preferRelativeResize="0"/>
          <p:nvPr/>
        </p:nvPicPr>
        <p:blipFill>
          <a:blip r:embed="rId6">
            <a:alphaModFix/>
          </a:blip>
          <a:stretch>
            <a:fillRect/>
          </a:stretch>
        </p:blipFill>
        <p:spPr>
          <a:xfrm>
            <a:off x="1812625" y="3489338"/>
            <a:ext cx="1769574" cy="1117449"/>
          </a:xfrm>
          <a:prstGeom prst="rect">
            <a:avLst/>
          </a:prstGeom>
          <a:noFill/>
          <a:ln>
            <a:noFill/>
          </a:ln>
        </p:spPr>
      </p:pic>
      <p:pic>
        <p:nvPicPr>
          <p:cNvPr id="145" name="Google Shape;145;p15"/>
          <p:cNvPicPr preferRelativeResize="0"/>
          <p:nvPr/>
        </p:nvPicPr>
        <p:blipFill>
          <a:blip r:embed="rId7">
            <a:alphaModFix/>
          </a:blip>
          <a:stretch>
            <a:fillRect/>
          </a:stretch>
        </p:blipFill>
        <p:spPr>
          <a:xfrm>
            <a:off x="7512950" y="2150525"/>
            <a:ext cx="1159349" cy="1665987"/>
          </a:xfrm>
          <a:prstGeom prst="rect">
            <a:avLst/>
          </a:prstGeom>
          <a:noFill/>
          <a:ln>
            <a:noFill/>
          </a:ln>
        </p:spPr>
      </p:pic>
      <p:pic>
        <p:nvPicPr>
          <p:cNvPr id="146" name="Google Shape;146;p15"/>
          <p:cNvPicPr preferRelativeResize="0"/>
          <p:nvPr/>
        </p:nvPicPr>
        <p:blipFill>
          <a:blip r:embed="rId8">
            <a:alphaModFix/>
          </a:blip>
          <a:stretch>
            <a:fillRect/>
          </a:stretch>
        </p:blipFill>
        <p:spPr>
          <a:xfrm>
            <a:off x="3754300" y="1503475"/>
            <a:ext cx="1159349" cy="1183942"/>
          </a:xfrm>
          <a:prstGeom prst="rect">
            <a:avLst/>
          </a:prstGeom>
          <a:noFill/>
          <a:ln>
            <a:noFill/>
          </a:ln>
        </p:spPr>
      </p:pic>
      <p:cxnSp>
        <p:nvCxnSpPr>
          <p:cNvPr id="147" name="Google Shape;147;p15"/>
          <p:cNvCxnSpPr/>
          <p:nvPr/>
        </p:nvCxnSpPr>
        <p:spPr>
          <a:xfrm flipH="1">
            <a:off x="1658650" y="2293800"/>
            <a:ext cx="1567500" cy="7125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15"/>
          <p:cNvCxnSpPr>
            <a:endCxn id="144" idx="0"/>
          </p:cNvCxnSpPr>
          <p:nvPr/>
        </p:nvCxnSpPr>
        <p:spPr>
          <a:xfrm flipH="1">
            <a:off x="2697412" y="2565938"/>
            <a:ext cx="1047000" cy="923400"/>
          </a:xfrm>
          <a:prstGeom prst="straightConnector1">
            <a:avLst/>
          </a:prstGeom>
          <a:noFill/>
          <a:ln cap="flat" cmpd="sng" w="9525">
            <a:solidFill>
              <a:schemeClr val="dk2"/>
            </a:solidFill>
            <a:prstDash val="solid"/>
            <a:round/>
            <a:headEnd len="med" w="med" type="none"/>
            <a:tailEnd len="med" w="med" type="triangle"/>
          </a:ln>
        </p:spPr>
      </p:cxnSp>
      <p:cxnSp>
        <p:nvCxnSpPr>
          <p:cNvPr id="149" name="Google Shape;149;p15"/>
          <p:cNvCxnSpPr>
            <a:endCxn id="143" idx="0"/>
          </p:cNvCxnSpPr>
          <p:nvPr/>
        </p:nvCxnSpPr>
        <p:spPr>
          <a:xfrm>
            <a:off x="4383738" y="2642200"/>
            <a:ext cx="392700" cy="821100"/>
          </a:xfrm>
          <a:prstGeom prst="straightConnector1">
            <a:avLst/>
          </a:prstGeom>
          <a:noFill/>
          <a:ln cap="flat" cmpd="sng" w="9525">
            <a:solidFill>
              <a:schemeClr val="dk2"/>
            </a:solidFill>
            <a:prstDash val="solid"/>
            <a:round/>
            <a:headEnd len="med" w="med" type="none"/>
            <a:tailEnd len="med" w="med" type="triangle"/>
          </a:ln>
        </p:spPr>
      </p:cxnSp>
      <p:cxnSp>
        <p:nvCxnSpPr>
          <p:cNvPr id="150" name="Google Shape;150;p15"/>
          <p:cNvCxnSpPr/>
          <p:nvPr/>
        </p:nvCxnSpPr>
        <p:spPr>
          <a:xfrm>
            <a:off x="5065900" y="2332650"/>
            <a:ext cx="881100" cy="660900"/>
          </a:xfrm>
          <a:prstGeom prst="straightConnector1">
            <a:avLst/>
          </a:prstGeom>
          <a:noFill/>
          <a:ln cap="flat" cmpd="sng" w="9525">
            <a:solidFill>
              <a:schemeClr val="dk2"/>
            </a:solidFill>
            <a:prstDash val="solid"/>
            <a:round/>
            <a:headEnd len="med" w="med" type="none"/>
            <a:tailEnd len="med" w="med" type="triangle"/>
          </a:ln>
        </p:spPr>
      </p:cxnSp>
      <p:cxnSp>
        <p:nvCxnSpPr>
          <p:cNvPr id="151" name="Google Shape;151;p15"/>
          <p:cNvCxnSpPr/>
          <p:nvPr/>
        </p:nvCxnSpPr>
        <p:spPr>
          <a:xfrm>
            <a:off x="5260250" y="1943975"/>
            <a:ext cx="2060100" cy="362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27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27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27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7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27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7429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Sequence-to-point Convolutional Network</a:t>
            </a:r>
            <a:endParaRPr/>
          </a:p>
        </p:txBody>
      </p:sp>
      <p:sp>
        <p:nvSpPr>
          <p:cNvPr id="408" name="Google Shape;408;p42"/>
          <p:cNvSpPr txBox="1"/>
          <p:nvPr>
            <p:ph idx="1" type="body"/>
          </p:nvPr>
        </p:nvSpPr>
        <p:spPr>
          <a:xfrm>
            <a:off x="311325" y="1190025"/>
            <a:ext cx="4140300" cy="26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t>Model Input</a:t>
            </a:r>
            <a:r>
              <a:rPr lang="en" sz="1800"/>
              <a:t>: </a:t>
            </a:r>
            <a:r>
              <a:rPr lang="en" sz="1800"/>
              <a:t>sequences of a fixed length that move forward one timestep per sequence</a:t>
            </a:r>
            <a:endParaRPr sz="1800"/>
          </a:p>
          <a:p>
            <a:pPr indent="0" lvl="0" marL="0" rtl="0" algn="l">
              <a:spcBef>
                <a:spcPts val="1600"/>
              </a:spcBef>
              <a:spcAft>
                <a:spcPts val="0"/>
              </a:spcAft>
              <a:buNone/>
            </a:pPr>
            <a:r>
              <a:rPr lang="en" sz="1800" u="sng"/>
              <a:t>Target</a:t>
            </a:r>
            <a:r>
              <a:rPr lang="en" sz="1800"/>
              <a:t>: appliance load at the midpoint of each sequence</a:t>
            </a:r>
            <a:endParaRPr sz="1800"/>
          </a:p>
          <a:p>
            <a:pPr indent="0" lvl="0" marL="0" rtl="0" algn="l">
              <a:spcBef>
                <a:spcPts val="1600"/>
              </a:spcBef>
              <a:spcAft>
                <a:spcPts val="1600"/>
              </a:spcAft>
              <a:buNone/>
            </a:pPr>
            <a:r>
              <a:t/>
            </a:r>
            <a:endParaRPr sz="1800"/>
          </a:p>
        </p:txBody>
      </p:sp>
      <p:pic>
        <p:nvPicPr>
          <p:cNvPr id="409" name="Google Shape;409;p42"/>
          <p:cNvPicPr preferRelativeResize="0"/>
          <p:nvPr/>
        </p:nvPicPr>
        <p:blipFill>
          <a:blip r:embed="rId3">
            <a:alphaModFix/>
          </a:blip>
          <a:stretch>
            <a:fillRect/>
          </a:stretch>
        </p:blipFill>
        <p:spPr>
          <a:xfrm>
            <a:off x="495025" y="3182950"/>
            <a:ext cx="3298102" cy="1599350"/>
          </a:xfrm>
          <a:prstGeom prst="rect">
            <a:avLst/>
          </a:prstGeom>
          <a:noFill/>
          <a:ln>
            <a:noFill/>
          </a:ln>
        </p:spPr>
      </p:pic>
      <p:pic>
        <p:nvPicPr>
          <p:cNvPr id="410" name="Google Shape;410;p42"/>
          <p:cNvPicPr preferRelativeResize="0"/>
          <p:nvPr/>
        </p:nvPicPr>
        <p:blipFill>
          <a:blip r:embed="rId4">
            <a:alphaModFix/>
          </a:blip>
          <a:stretch>
            <a:fillRect/>
          </a:stretch>
        </p:blipFill>
        <p:spPr>
          <a:xfrm>
            <a:off x="4830000" y="1039800"/>
            <a:ext cx="3494841" cy="1822877"/>
          </a:xfrm>
          <a:prstGeom prst="rect">
            <a:avLst/>
          </a:prstGeom>
          <a:noFill/>
          <a:ln>
            <a:noFill/>
          </a:ln>
        </p:spPr>
      </p:pic>
      <p:pic>
        <p:nvPicPr>
          <p:cNvPr id="411" name="Google Shape;411;p42"/>
          <p:cNvPicPr preferRelativeResize="0"/>
          <p:nvPr/>
        </p:nvPicPr>
        <p:blipFill>
          <a:blip r:embed="rId5">
            <a:alphaModFix/>
          </a:blip>
          <a:stretch>
            <a:fillRect/>
          </a:stretch>
        </p:blipFill>
        <p:spPr>
          <a:xfrm>
            <a:off x="4851550" y="2862675"/>
            <a:ext cx="3701906" cy="1919624"/>
          </a:xfrm>
          <a:prstGeom prst="rect">
            <a:avLst/>
          </a:prstGeom>
          <a:noFill/>
          <a:ln>
            <a:noFill/>
          </a:ln>
        </p:spPr>
      </p:pic>
      <p:sp>
        <p:nvSpPr>
          <p:cNvPr id="412" name="Google Shape;412;p42"/>
          <p:cNvSpPr/>
          <p:nvPr/>
        </p:nvSpPr>
        <p:spPr>
          <a:xfrm>
            <a:off x="5818550" y="1031650"/>
            <a:ext cx="863400" cy="1546500"/>
          </a:xfrm>
          <a:prstGeom prst="rect">
            <a:avLst/>
          </a:prstGeom>
          <a:solidFill>
            <a:srgbClr val="1A627C">
              <a:alpha val="2527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2"/>
          <p:cNvCxnSpPr/>
          <p:nvPr/>
        </p:nvCxnSpPr>
        <p:spPr>
          <a:xfrm>
            <a:off x="5803100" y="2566150"/>
            <a:ext cx="467700" cy="1043100"/>
          </a:xfrm>
          <a:prstGeom prst="straightConnector1">
            <a:avLst/>
          </a:prstGeom>
          <a:noFill/>
          <a:ln cap="flat" cmpd="sng" w="9525">
            <a:solidFill>
              <a:schemeClr val="dk2"/>
            </a:solidFill>
            <a:prstDash val="solid"/>
            <a:round/>
            <a:headEnd len="med" w="med" type="none"/>
            <a:tailEnd len="med" w="med" type="none"/>
          </a:ln>
        </p:spPr>
      </p:cxnSp>
      <p:cxnSp>
        <p:nvCxnSpPr>
          <p:cNvPr id="414" name="Google Shape;414;p42"/>
          <p:cNvCxnSpPr/>
          <p:nvPr/>
        </p:nvCxnSpPr>
        <p:spPr>
          <a:xfrm flipH="1">
            <a:off x="6306650" y="2590275"/>
            <a:ext cx="359700" cy="1007100"/>
          </a:xfrm>
          <a:prstGeom prst="straightConnector1">
            <a:avLst/>
          </a:prstGeom>
          <a:noFill/>
          <a:ln cap="flat" cmpd="sng" w="9525">
            <a:solidFill>
              <a:schemeClr val="dk2"/>
            </a:solidFill>
            <a:prstDash val="solid"/>
            <a:round/>
            <a:headEnd len="med" w="med" type="none"/>
            <a:tailEnd len="med" w="med" type="none"/>
          </a:ln>
        </p:spPr>
      </p:cxnSp>
      <p:sp>
        <p:nvSpPr>
          <p:cNvPr id="415" name="Google Shape;415;p42"/>
          <p:cNvSpPr/>
          <p:nvPr/>
        </p:nvSpPr>
        <p:spPr>
          <a:xfrm>
            <a:off x="6239550" y="3597375"/>
            <a:ext cx="109200" cy="819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3"/>
          <p:cNvPicPr preferRelativeResize="0"/>
          <p:nvPr/>
        </p:nvPicPr>
        <p:blipFill>
          <a:blip r:embed="rId3">
            <a:alphaModFix/>
          </a:blip>
          <a:stretch>
            <a:fillRect/>
          </a:stretch>
        </p:blipFill>
        <p:spPr>
          <a:xfrm>
            <a:off x="745950" y="781650"/>
            <a:ext cx="7652099" cy="3981425"/>
          </a:xfrm>
          <a:prstGeom prst="rect">
            <a:avLst/>
          </a:prstGeom>
          <a:noFill/>
          <a:ln>
            <a:noFill/>
          </a:ln>
        </p:spPr>
      </p:pic>
      <p:cxnSp>
        <p:nvCxnSpPr>
          <p:cNvPr id="421" name="Google Shape;421;p43"/>
          <p:cNvCxnSpPr/>
          <p:nvPr/>
        </p:nvCxnSpPr>
        <p:spPr>
          <a:xfrm>
            <a:off x="7795625" y="1597300"/>
            <a:ext cx="6000" cy="283200"/>
          </a:xfrm>
          <a:prstGeom prst="straightConnector1">
            <a:avLst/>
          </a:prstGeom>
          <a:noFill/>
          <a:ln cap="flat" cmpd="sng" w="9525">
            <a:solidFill>
              <a:schemeClr val="dk2"/>
            </a:solidFill>
            <a:prstDash val="solid"/>
            <a:round/>
            <a:headEnd len="med" w="med" type="none"/>
            <a:tailEnd len="med" w="med" type="triangle"/>
          </a:ln>
        </p:spPr>
      </p:cxnSp>
      <p:sp>
        <p:nvSpPr>
          <p:cNvPr id="422" name="Google Shape;422;p43"/>
          <p:cNvSpPr txBox="1"/>
          <p:nvPr/>
        </p:nvSpPr>
        <p:spPr>
          <a:xfrm>
            <a:off x="7211375" y="2383975"/>
            <a:ext cx="1184100" cy="52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Appliance</a:t>
            </a:r>
            <a:endParaRPr/>
          </a:p>
          <a:p>
            <a:pPr indent="0" lvl="0" marL="0" rtl="0" algn="ctr">
              <a:spcBef>
                <a:spcPts val="0"/>
              </a:spcBef>
              <a:spcAft>
                <a:spcPts val="0"/>
              </a:spcAft>
              <a:buNone/>
            </a:pPr>
            <a:r>
              <a:rPr lang="en"/>
              <a:t>midpoint</a:t>
            </a:r>
            <a:endParaRPr/>
          </a:p>
        </p:txBody>
      </p:sp>
      <p:pic>
        <p:nvPicPr>
          <p:cNvPr id="423" name="Google Shape;423;p43"/>
          <p:cNvPicPr preferRelativeResize="0"/>
          <p:nvPr/>
        </p:nvPicPr>
        <p:blipFill>
          <a:blip r:embed="rId4">
            <a:alphaModFix/>
          </a:blip>
          <a:stretch>
            <a:fillRect/>
          </a:stretch>
        </p:blipFill>
        <p:spPr>
          <a:xfrm>
            <a:off x="406525" y="4043400"/>
            <a:ext cx="983974" cy="311574"/>
          </a:xfrm>
          <a:prstGeom prst="rect">
            <a:avLst/>
          </a:prstGeom>
          <a:noFill/>
          <a:ln>
            <a:noFill/>
          </a:ln>
        </p:spPr>
      </p:pic>
      <p:pic>
        <p:nvPicPr>
          <p:cNvPr id="424" name="Google Shape;424;p43"/>
          <p:cNvPicPr preferRelativeResize="0"/>
          <p:nvPr/>
        </p:nvPicPr>
        <p:blipFill>
          <a:blip r:embed="rId5">
            <a:alphaModFix/>
          </a:blip>
          <a:stretch>
            <a:fillRect/>
          </a:stretch>
        </p:blipFill>
        <p:spPr>
          <a:xfrm>
            <a:off x="336550" y="4406900"/>
            <a:ext cx="1276467" cy="311575"/>
          </a:xfrm>
          <a:prstGeom prst="rect">
            <a:avLst/>
          </a:prstGeom>
          <a:noFill/>
          <a:ln>
            <a:noFill/>
          </a:ln>
        </p:spPr>
      </p:pic>
      <p:cxnSp>
        <p:nvCxnSpPr>
          <p:cNvPr id="425" name="Google Shape;425;p43"/>
          <p:cNvCxnSpPr/>
          <p:nvPr/>
        </p:nvCxnSpPr>
        <p:spPr>
          <a:xfrm flipH="1">
            <a:off x="7769525" y="3254875"/>
            <a:ext cx="6000" cy="315900"/>
          </a:xfrm>
          <a:prstGeom prst="straightConnector1">
            <a:avLst/>
          </a:prstGeom>
          <a:noFill/>
          <a:ln cap="flat" cmpd="sng" w="9525">
            <a:solidFill>
              <a:schemeClr val="dk2"/>
            </a:solidFill>
            <a:prstDash val="solid"/>
            <a:round/>
            <a:headEnd len="med" w="med" type="none"/>
            <a:tailEnd len="med" w="med" type="triangle"/>
          </a:ln>
        </p:spPr>
      </p:cxnSp>
      <p:sp>
        <p:nvSpPr>
          <p:cNvPr id="426" name="Google Shape;426;p43"/>
          <p:cNvSpPr txBox="1"/>
          <p:nvPr>
            <p:ph type="title"/>
          </p:nvPr>
        </p:nvSpPr>
        <p:spPr>
          <a:xfrm>
            <a:off x="7429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Sequence-to-point Convolutional Network</a:t>
            </a:r>
            <a:endParaRPr/>
          </a:p>
        </p:txBody>
      </p:sp>
      <p:sp>
        <p:nvSpPr>
          <p:cNvPr id="427" name="Google Shape;427;p43"/>
          <p:cNvSpPr txBox="1"/>
          <p:nvPr/>
        </p:nvSpPr>
        <p:spPr>
          <a:xfrm>
            <a:off x="330325" y="949300"/>
            <a:ext cx="19038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Aggregate sequence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4"/>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Sequence-to-point CNN Results</a:t>
            </a:r>
            <a:endParaRPr/>
          </a:p>
        </p:txBody>
      </p:sp>
      <p:pic>
        <p:nvPicPr>
          <p:cNvPr id="433" name="Google Shape;433;p44"/>
          <p:cNvPicPr preferRelativeResize="0"/>
          <p:nvPr/>
        </p:nvPicPr>
        <p:blipFill rotWithShape="1">
          <a:blip r:embed="rId3">
            <a:alphaModFix/>
          </a:blip>
          <a:srcRect b="1244" l="0" r="0" t="0"/>
          <a:stretch/>
        </p:blipFill>
        <p:spPr>
          <a:xfrm>
            <a:off x="210450" y="1596400"/>
            <a:ext cx="2795474" cy="1358873"/>
          </a:xfrm>
          <a:prstGeom prst="rect">
            <a:avLst/>
          </a:prstGeom>
          <a:noFill/>
          <a:ln>
            <a:noFill/>
          </a:ln>
        </p:spPr>
      </p:pic>
      <p:pic>
        <p:nvPicPr>
          <p:cNvPr id="434" name="Google Shape;434;p44"/>
          <p:cNvPicPr preferRelativeResize="0"/>
          <p:nvPr/>
        </p:nvPicPr>
        <p:blipFill>
          <a:blip r:embed="rId4">
            <a:alphaModFix/>
          </a:blip>
          <a:stretch>
            <a:fillRect/>
          </a:stretch>
        </p:blipFill>
        <p:spPr>
          <a:xfrm>
            <a:off x="3055675" y="1525625"/>
            <a:ext cx="2925041" cy="1513225"/>
          </a:xfrm>
          <a:prstGeom prst="rect">
            <a:avLst/>
          </a:prstGeom>
          <a:noFill/>
          <a:ln>
            <a:noFill/>
          </a:ln>
        </p:spPr>
      </p:pic>
      <p:pic>
        <p:nvPicPr>
          <p:cNvPr id="435" name="Google Shape;435;p44"/>
          <p:cNvPicPr preferRelativeResize="0"/>
          <p:nvPr/>
        </p:nvPicPr>
        <p:blipFill>
          <a:blip r:embed="rId5">
            <a:alphaModFix/>
          </a:blip>
          <a:stretch>
            <a:fillRect/>
          </a:stretch>
        </p:blipFill>
        <p:spPr>
          <a:xfrm>
            <a:off x="993950" y="3329910"/>
            <a:ext cx="2968203" cy="1525816"/>
          </a:xfrm>
          <a:prstGeom prst="rect">
            <a:avLst/>
          </a:prstGeom>
          <a:noFill/>
          <a:ln>
            <a:noFill/>
          </a:ln>
        </p:spPr>
      </p:pic>
      <p:pic>
        <p:nvPicPr>
          <p:cNvPr id="436" name="Google Shape;436;p44"/>
          <p:cNvPicPr preferRelativeResize="0"/>
          <p:nvPr/>
        </p:nvPicPr>
        <p:blipFill>
          <a:blip r:embed="rId6">
            <a:alphaModFix/>
          </a:blip>
          <a:stretch>
            <a:fillRect/>
          </a:stretch>
        </p:blipFill>
        <p:spPr>
          <a:xfrm>
            <a:off x="4636862" y="3327437"/>
            <a:ext cx="2968175" cy="1535423"/>
          </a:xfrm>
          <a:prstGeom prst="rect">
            <a:avLst/>
          </a:prstGeom>
          <a:noFill/>
          <a:ln>
            <a:noFill/>
          </a:ln>
        </p:spPr>
      </p:pic>
      <p:sp>
        <p:nvSpPr>
          <p:cNvPr id="437" name="Google Shape;437;p44"/>
          <p:cNvSpPr txBox="1"/>
          <p:nvPr/>
        </p:nvSpPr>
        <p:spPr>
          <a:xfrm>
            <a:off x="1056400" y="1269825"/>
            <a:ext cx="1572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Refrigerator</a:t>
            </a:r>
            <a:endParaRPr/>
          </a:p>
        </p:txBody>
      </p:sp>
      <p:sp>
        <p:nvSpPr>
          <p:cNvPr id="438" name="Google Shape;438;p44"/>
          <p:cNvSpPr txBox="1"/>
          <p:nvPr/>
        </p:nvSpPr>
        <p:spPr>
          <a:xfrm>
            <a:off x="4204700" y="1193625"/>
            <a:ext cx="1572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Kettle</a:t>
            </a:r>
            <a:endParaRPr/>
          </a:p>
        </p:txBody>
      </p:sp>
      <p:sp>
        <p:nvSpPr>
          <p:cNvPr id="439" name="Google Shape;439;p44"/>
          <p:cNvSpPr txBox="1"/>
          <p:nvPr/>
        </p:nvSpPr>
        <p:spPr>
          <a:xfrm>
            <a:off x="1818400" y="2962650"/>
            <a:ext cx="15729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Dishwasher</a:t>
            </a:r>
            <a:endParaRPr/>
          </a:p>
        </p:txBody>
      </p:sp>
      <p:sp>
        <p:nvSpPr>
          <p:cNvPr id="440" name="Google Shape;440;p44"/>
          <p:cNvSpPr txBox="1"/>
          <p:nvPr/>
        </p:nvSpPr>
        <p:spPr>
          <a:xfrm>
            <a:off x="5297350" y="3038850"/>
            <a:ext cx="19077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Washing Machine</a:t>
            </a:r>
            <a:endParaRPr/>
          </a:p>
        </p:txBody>
      </p:sp>
      <p:pic>
        <p:nvPicPr>
          <p:cNvPr id="441" name="Google Shape;441;p44"/>
          <p:cNvPicPr preferRelativeResize="0"/>
          <p:nvPr/>
        </p:nvPicPr>
        <p:blipFill>
          <a:blip r:embed="rId7">
            <a:alphaModFix/>
          </a:blip>
          <a:stretch>
            <a:fillRect/>
          </a:stretch>
        </p:blipFill>
        <p:spPr>
          <a:xfrm>
            <a:off x="5949900" y="1523200"/>
            <a:ext cx="2915712" cy="1513225"/>
          </a:xfrm>
          <a:prstGeom prst="rect">
            <a:avLst/>
          </a:prstGeom>
          <a:noFill/>
          <a:ln>
            <a:noFill/>
          </a:ln>
        </p:spPr>
      </p:pic>
      <p:sp>
        <p:nvSpPr>
          <p:cNvPr id="442" name="Google Shape;442;p44"/>
          <p:cNvSpPr txBox="1"/>
          <p:nvPr/>
        </p:nvSpPr>
        <p:spPr>
          <a:xfrm>
            <a:off x="6871425" y="1171550"/>
            <a:ext cx="1283700" cy="2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Microwave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1123950" y="83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Combined Seq2Point CNN Architecture</a:t>
            </a:r>
            <a:endParaRPr/>
          </a:p>
        </p:txBody>
      </p:sp>
      <p:pic>
        <p:nvPicPr>
          <p:cNvPr id="448" name="Google Shape;448;p45"/>
          <p:cNvPicPr preferRelativeResize="0"/>
          <p:nvPr/>
        </p:nvPicPr>
        <p:blipFill rotWithShape="1">
          <a:blip r:embed="rId3">
            <a:alphaModFix/>
          </a:blip>
          <a:srcRect b="0" l="3512" r="0" t="0"/>
          <a:stretch/>
        </p:blipFill>
        <p:spPr>
          <a:xfrm>
            <a:off x="979025" y="570775"/>
            <a:ext cx="6260102" cy="4312074"/>
          </a:xfrm>
          <a:prstGeom prst="rect">
            <a:avLst/>
          </a:prstGeom>
          <a:noFill/>
          <a:ln>
            <a:noFill/>
          </a:ln>
        </p:spPr>
      </p:pic>
      <p:sp>
        <p:nvSpPr>
          <p:cNvPr id="449" name="Google Shape;449;p45"/>
          <p:cNvSpPr/>
          <p:nvPr/>
        </p:nvSpPr>
        <p:spPr>
          <a:xfrm>
            <a:off x="4092800" y="4076450"/>
            <a:ext cx="1319400" cy="806400"/>
          </a:xfrm>
          <a:prstGeom prst="rect">
            <a:avLst/>
          </a:prstGeom>
          <a:solidFill>
            <a:srgbClr val="ABB6B9">
              <a:alpha val="24160"/>
            </a:srgbClr>
          </a:solid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5"/>
          <p:cNvSpPr txBox="1"/>
          <p:nvPr/>
        </p:nvSpPr>
        <p:spPr>
          <a:xfrm>
            <a:off x="5696800" y="4235300"/>
            <a:ext cx="1087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Future Research</a:t>
            </a:r>
            <a:endParaRPr b="1">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819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 Performance</a:t>
            </a:r>
            <a:endParaRPr/>
          </a:p>
        </p:txBody>
      </p:sp>
      <p:sp>
        <p:nvSpPr>
          <p:cNvPr id="456" name="Google Shape;456;p46"/>
          <p:cNvSpPr txBox="1"/>
          <p:nvPr>
            <p:ph idx="1" type="body"/>
          </p:nvPr>
        </p:nvSpPr>
        <p:spPr>
          <a:xfrm>
            <a:off x="713025" y="1238125"/>
            <a:ext cx="2244300" cy="243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5F06"/>
                </a:solidFill>
              </a:rPr>
              <a:t>Metrics used:</a:t>
            </a:r>
            <a:endParaRPr>
              <a:solidFill>
                <a:srgbClr val="B45F06"/>
              </a:solidFill>
            </a:endParaRPr>
          </a:p>
          <a:p>
            <a:pPr indent="0" lvl="0" marL="0" rtl="0" algn="l">
              <a:spcBef>
                <a:spcPts val="1600"/>
              </a:spcBef>
              <a:spcAft>
                <a:spcPts val="0"/>
              </a:spcAft>
              <a:buNone/>
            </a:pPr>
            <a:r>
              <a:rPr lang="en" sz="1400"/>
              <a:t>mae	mean absolute error</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sae	signal aggregate error</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pic>
        <p:nvPicPr>
          <p:cNvPr id="457" name="Google Shape;457;p46"/>
          <p:cNvPicPr preferRelativeResize="0"/>
          <p:nvPr/>
        </p:nvPicPr>
        <p:blipFill>
          <a:blip r:embed="rId3">
            <a:alphaModFix/>
          </a:blip>
          <a:stretch>
            <a:fillRect/>
          </a:stretch>
        </p:blipFill>
        <p:spPr>
          <a:xfrm>
            <a:off x="3276275" y="1178650"/>
            <a:ext cx="5048250" cy="32099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7"/>
          <p:cNvSpPr txBox="1"/>
          <p:nvPr>
            <p:ph type="title"/>
          </p:nvPr>
        </p:nvSpPr>
        <p:spPr>
          <a:xfrm>
            <a:off x="8191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Anomaly detection</a:t>
            </a:r>
            <a:endParaRPr/>
          </a:p>
        </p:txBody>
      </p:sp>
      <p:sp>
        <p:nvSpPr>
          <p:cNvPr id="463" name="Google Shape;463;p47"/>
          <p:cNvSpPr txBox="1"/>
          <p:nvPr>
            <p:ph idx="1" type="body"/>
          </p:nvPr>
        </p:nvSpPr>
        <p:spPr>
          <a:xfrm>
            <a:off x="590550" y="971775"/>
            <a:ext cx="4164600" cy="3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434343"/>
                </a:solidFill>
                <a:latin typeface="Arial"/>
                <a:ea typeface="Arial"/>
                <a:cs typeface="Arial"/>
                <a:sym typeface="Arial"/>
              </a:rPr>
              <a:t>Goal</a:t>
            </a:r>
            <a:r>
              <a:rPr lang="en" sz="1600">
                <a:solidFill>
                  <a:srgbClr val="434343"/>
                </a:solidFill>
                <a:latin typeface="Arial"/>
                <a:ea typeface="Arial"/>
                <a:cs typeface="Arial"/>
                <a:sym typeface="Arial"/>
              </a:rPr>
              <a:t>: Detect anomalies in appliance operation using only aggregate data. </a:t>
            </a:r>
            <a:endParaRPr sz="1600">
              <a:solidFill>
                <a:srgbClr val="434343"/>
              </a:solidFill>
              <a:latin typeface="Arial"/>
              <a:ea typeface="Arial"/>
              <a:cs typeface="Arial"/>
              <a:sym typeface="Arial"/>
            </a:endParaRPr>
          </a:p>
          <a:p>
            <a:pPr indent="0" lvl="0" marL="0" rtl="0" algn="l">
              <a:spcBef>
                <a:spcPts val="0"/>
              </a:spcBef>
              <a:spcAft>
                <a:spcPts val="0"/>
              </a:spcAft>
              <a:buNone/>
            </a:pPr>
            <a:r>
              <a:t/>
            </a:r>
            <a:endParaRPr sz="1600">
              <a:solidFill>
                <a:srgbClr val="434343"/>
              </a:solidFill>
              <a:latin typeface="Arial"/>
              <a:ea typeface="Arial"/>
              <a:cs typeface="Arial"/>
              <a:sym typeface="Arial"/>
            </a:endParaRPr>
          </a:p>
          <a:p>
            <a:pPr indent="0" lvl="0" marL="0" rtl="0" algn="l">
              <a:spcBef>
                <a:spcPts val="0"/>
              </a:spcBef>
              <a:spcAft>
                <a:spcPts val="0"/>
              </a:spcAft>
              <a:buNone/>
            </a:pPr>
            <a:r>
              <a:rPr b="1" lang="en" sz="1600">
                <a:solidFill>
                  <a:srgbClr val="434343"/>
                </a:solidFill>
                <a:latin typeface="Arial"/>
                <a:ea typeface="Arial"/>
                <a:cs typeface="Arial"/>
                <a:sym typeface="Arial"/>
              </a:rPr>
              <a:t>Approach: </a:t>
            </a:r>
            <a:endParaRPr b="1" sz="1600">
              <a:solidFill>
                <a:srgbClr val="434343"/>
              </a:solidFill>
              <a:latin typeface="Arial"/>
              <a:ea typeface="Arial"/>
              <a:cs typeface="Arial"/>
              <a:sym typeface="Arial"/>
            </a:endParaRPr>
          </a:p>
          <a:p>
            <a:pPr indent="-330200" lvl="0" marL="457200" rtl="0" algn="l">
              <a:spcBef>
                <a:spcPts val="0"/>
              </a:spcBef>
              <a:spcAft>
                <a:spcPts val="0"/>
              </a:spcAft>
              <a:buClr>
                <a:srgbClr val="434343"/>
              </a:buClr>
              <a:buSzPts val="1600"/>
              <a:buFont typeface="Arial"/>
              <a:buChar char="●"/>
            </a:pPr>
            <a:r>
              <a:rPr lang="en" sz="1600">
                <a:solidFill>
                  <a:srgbClr val="434343"/>
                </a:solidFill>
                <a:latin typeface="Arial"/>
                <a:ea typeface="Arial"/>
                <a:cs typeface="Arial"/>
                <a:sym typeface="Arial"/>
              </a:rPr>
              <a:t>Use Autoencoder to reconstruct disaggregated appliance waveform</a:t>
            </a:r>
            <a:endParaRPr sz="1600">
              <a:solidFill>
                <a:srgbClr val="434343"/>
              </a:solidFill>
              <a:latin typeface="Arial"/>
              <a:ea typeface="Arial"/>
              <a:cs typeface="Arial"/>
              <a:sym typeface="Arial"/>
            </a:endParaRPr>
          </a:p>
          <a:p>
            <a:pPr indent="-330200" lvl="0" marL="457200" rtl="0" algn="l">
              <a:spcBef>
                <a:spcPts val="0"/>
              </a:spcBef>
              <a:spcAft>
                <a:spcPts val="0"/>
              </a:spcAft>
              <a:buClr>
                <a:srgbClr val="434343"/>
              </a:buClr>
              <a:buSzPts val="1600"/>
              <a:buFont typeface="Arial"/>
              <a:buChar char="●"/>
            </a:pPr>
            <a:r>
              <a:rPr lang="en" sz="1600">
                <a:solidFill>
                  <a:srgbClr val="434343"/>
                </a:solidFill>
                <a:latin typeface="Arial"/>
                <a:ea typeface="Arial"/>
                <a:cs typeface="Arial"/>
                <a:sym typeface="Arial"/>
              </a:rPr>
              <a:t>Measure dissimilarity between</a:t>
            </a:r>
            <a:endParaRPr sz="1600">
              <a:solidFill>
                <a:srgbClr val="434343"/>
              </a:solidFill>
              <a:latin typeface="Arial"/>
              <a:ea typeface="Arial"/>
              <a:cs typeface="Arial"/>
              <a:sym typeface="Arial"/>
            </a:endParaRPr>
          </a:p>
          <a:p>
            <a:pPr indent="0" lvl="0" marL="457200" rtl="0" algn="l">
              <a:spcBef>
                <a:spcPts val="0"/>
              </a:spcBef>
              <a:spcAft>
                <a:spcPts val="0"/>
              </a:spcAft>
              <a:buNone/>
            </a:pPr>
            <a:r>
              <a:rPr lang="en" sz="1600">
                <a:solidFill>
                  <a:srgbClr val="434343"/>
                </a:solidFill>
                <a:latin typeface="Arial"/>
                <a:ea typeface="Arial"/>
                <a:cs typeface="Arial"/>
                <a:sym typeface="Arial"/>
              </a:rPr>
              <a:t>Discrete wavelet transform coefficients</a:t>
            </a:r>
            <a:endParaRPr sz="1600">
              <a:solidFill>
                <a:srgbClr val="434343"/>
              </a:solidFill>
              <a:latin typeface="Arial"/>
              <a:ea typeface="Arial"/>
              <a:cs typeface="Arial"/>
              <a:sym typeface="Arial"/>
            </a:endParaRPr>
          </a:p>
        </p:txBody>
      </p:sp>
      <p:pic>
        <p:nvPicPr>
          <p:cNvPr id="464" name="Google Shape;464;p47"/>
          <p:cNvPicPr preferRelativeResize="0"/>
          <p:nvPr/>
        </p:nvPicPr>
        <p:blipFill>
          <a:blip r:embed="rId3">
            <a:alphaModFix/>
          </a:blip>
          <a:stretch>
            <a:fillRect/>
          </a:stretch>
        </p:blipFill>
        <p:spPr>
          <a:xfrm>
            <a:off x="819150" y="3503699"/>
            <a:ext cx="3461225" cy="1175376"/>
          </a:xfrm>
          <a:prstGeom prst="rect">
            <a:avLst/>
          </a:prstGeom>
          <a:noFill/>
          <a:ln>
            <a:noFill/>
          </a:ln>
        </p:spPr>
      </p:pic>
      <p:pic>
        <p:nvPicPr>
          <p:cNvPr id="465" name="Google Shape;465;p47"/>
          <p:cNvPicPr preferRelativeResize="0"/>
          <p:nvPr/>
        </p:nvPicPr>
        <p:blipFill>
          <a:blip r:embed="rId4">
            <a:alphaModFix/>
          </a:blip>
          <a:stretch>
            <a:fillRect/>
          </a:stretch>
        </p:blipFill>
        <p:spPr>
          <a:xfrm>
            <a:off x="4983750" y="1358300"/>
            <a:ext cx="3737925" cy="2940500"/>
          </a:xfrm>
          <a:prstGeom prst="rect">
            <a:avLst/>
          </a:prstGeom>
          <a:noFill/>
          <a:ln>
            <a:noFill/>
          </a:ln>
        </p:spPr>
      </p:pic>
      <p:sp>
        <p:nvSpPr>
          <p:cNvPr id="466" name="Google Shape;466;p47"/>
          <p:cNvSpPr txBox="1"/>
          <p:nvPr/>
        </p:nvSpPr>
        <p:spPr>
          <a:xfrm>
            <a:off x="6028400" y="908900"/>
            <a:ext cx="1698900" cy="36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Dishwasher</a:t>
            </a:r>
            <a:endParaRPr b="1">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8"/>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Visualizations </a:t>
            </a:r>
            <a:endParaRPr/>
          </a:p>
          <a:p>
            <a:pPr indent="0" lvl="0" marL="0" rtl="0" algn="ctr">
              <a:spcBef>
                <a:spcPts val="0"/>
              </a:spcBef>
              <a:spcAft>
                <a:spcPts val="0"/>
              </a:spcAft>
              <a:buNone/>
            </a:pPr>
            <a:r>
              <a:rPr lang="en"/>
              <a:t>and </a:t>
            </a:r>
            <a:endParaRPr/>
          </a:p>
          <a:p>
            <a:pPr indent="0" lvl="0" marL="0" rtl="0" algn="ctr">
              <a:spcBef>
                <a:spcPts val="0"/>
              </a:spcBef>
              <a:spcAft>
                <a:spcPts val="0"/>
              </a:spcAft>
              <a:buNone/>
            </a:pPr>
            <a:r>
              <a:rPr lang="en"/>
              <a:t>Conclusions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9"/>
          <p:cNvSpPr txBox="1"/>
          <p:nvPr>
            <p:ph type="title"/>
          </p:nvPr>
        </p:nvSpPr>
        <p:spPr>
          <a:xfrm>
            <a:off x="666750" y="1598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Itemized Energy Bill </a:t>
            </a:r>
            <a:endParaRPr/>
          </a:p>
        </p:txBody>
      </p:sp>
      <p:pic>
        <p:nvPicPr>
          <p:cNvPr id="477" name="Google Shape;477;p49"/>
          <p:cNvPicPr preferRelativeResize="0"/>
          <p:nvPr/>
        </p:nvPicPr>
        <p:blipFill>
          <a:blip r:embed="rId3">
            <a:alphaModFix/>
          </a:blip>
          <a:stretch>
            <a:fillRect/>
          </a:stretch>
        </p:blipFill>
        <p:spPr>
          <a:xfrm>
            <a:off x="801500" y="790075"/>
            <a:ext cx="7436477" cy="40732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50"/>
          <p:cNvPicPr preferRelativeResize="0"/>
          <p:nvPr/>
        </p:nvPicPr>
        <p:blipFill>
          <a:blip r:embed="rId3">
            <a:alphaModFix/>
          </a:blip>
          <a:stretch>
            <a:fillRect/>
          </a:stretch>
        </p:blipFill>
        <p:spPr>
          <a:xfrm>
            <a:off x="214400" y="274425"/>
            <a:ext cx="6720351" cy="4594651"/>
          </a:xfrm>
          <a:prstGeom prst="rect">
            <a:avLst/>
          </a:prstGeom>
          <a:noFill/>
          <a:ln>
            <a:noFill/>
          </a:ln>
        </p:spPr>
      </p:pic>
      <p:pic>
        <p:nvPicPr>
          <p:cNvPr id="483" name="Google Shape;483;p50"/>
          <p:cNvPicPr preferRelativeResize="0"/>
          <p:nvPr/>
        </p:nvPicPr>
        <p:blipFill>
          <a:blip r:embed="rId4">
            <a:alphaModFix/>
          </a:blip>
          <a:stretch>
            <a:fillRect/>
          </a:stretch>
        </p:blipFill>
        <p:spPr>
          <a:xfrm>
            <a:off x="7142123" y="457198"/>
            <a:ext cx="1620875" cy="222770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1"/>
          <p:cNvSpPr txBox="1"/>
          <p:nvPr>
            <p:ph type="title"/>
          </p:nvPr>
        </p:nvSpPr>
        <p:spPr>
          <a:xfrm>
            <a:off x="8191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 for Disaggregation at scale</a:t>
            </a:r>
            <a:endParaRPr/>
          </a:p>
        </p:txBody>
      </p:sp>
      <p:sp>
        <p:nvSpPr>
          <p:cNvPr id="489" name="Google Shape;489;p51"/>
          <p:cNvSpPr txBox="1"/>
          <p:nvPr>
            <p:ph idx="1" type="body"/>
          </p:nvPr>
        </p:nvSpPr>
        <p:spPr>
          <a:xfrm>
            <a:off x="404125" y="1014175"/>
            <a:ext cx="4456200" cy="346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solidFill>
                  <a:srgbClr val="4A86E8"/>
                </a:solidFill>
              </a:rPr>
              <a:t>~100 houses</a:t>
            </a:r>
            <a:r>
              <a:rPr lang="en" sz="1600"/>
              <a:t> to</a:t>
            </a:r>
            <a:r>
              <a:rPr b="1" lang="en" sz="1600"/>
              <a:t> </a:t>
            </a:r>
            <a:r>
              <a:rPr lang="en" sz="1600"/>
              <a:t>participate in pilot program </a:t>
            </a:r>
            <a:endParaRPr sz="1600"/>
          </a:p>
          <a:p>
            <a:pPr indent="-330200" lvl="0" marL="457200" rtl="0" algn="l">
              <a:spcBef>
                <a:spcPts val="0"/>
              </a:spcBef>
              <a:spcAft>
                <a:spcPts val="0"/>
              </a:spcAft>
              <a:buSzPts val="1600"/>
              <a:buAutoNum type="arabicPeriod"/>
            </a:pPr>
            <a:r>
              <a:rPr lang="en" sz="1600"/>
              <a:t>Install sensors on major appliances and measure at </a:t>
            </a:r>
            <a:r>
              <a:rPr b="1" lang="en" sz="1600">
                <a:solidFill>
                  <a:srgbClr val="4A86E8"/>
                </a:solidFill>
              </a:rPr>
              <a:t>1-minute intervals</a:t>
            </a:r>
            <a:r>
              <a:rPr lang="en" sz="1600"/>
              <a:t> or shorter. Record data for </a:t>
            </a:r>
            <a:r>
              <a:rPr b="1" lang="en" sz="1600">
                <a:solidFill>
                  <a:srgbClr val="4A86E8"/>
                </a:solidFill>
              </a:rPr>
              <a:t>6-12 months</a:t>
            </a:r>
            <a:endParaRPr b="1" sz="1600">
              <a:solidFill>
                <a:srgbClr val="4A86E8"/>
              </a:solidFill>
            </a:endParaRPr>
          </a:p>
          <a:p>
            <a:pPr indent="-330200" lvl="0" marL="457200" rtl="0" algn="l">
              <a:spcBef>
                <a:spcPts val="0"/>
              </a:spcBef>
              <a:spcAft>
                <a:spcPts val="0"/>
              </a:spcAft>
              <a:buSzPts val="1600"/>
              <a:buAutoNum type="arabicPeriod"/>
            </a:pPr>
            <a:r>
              <a:rPr lang="en" sz="1600"/>
              <a:t>Train models on each submetered appliance using as many houses as feasible.</a:t>
            </a:r>
            <a:endParaRPr sz="1600"/>
          </a:p>
          <a:p>
            <a:pPr indent="-330200" lvl="0" marL="457200" rtl="0" algn="l">
              <a:spcBef>
                <a:spcPts val="0"/>
              </a:spcBef>
              <a:spcAft>
                <a:spcPts val="0"/>
              </a:spcAft>
              <a:buSzPts val="1600"/>
              <a:buAutoNum type="arabicPeriod"/>
            </a:pPr>
            <a:r>
              <a:rPr lang="en" sz="1600"/>
              <a:t>Create </a:t>
            </a:r>
            <a:r>
              <a:rPr b="1" lang="en" sz="1600">
                <a:solidFill>
                  <a:srgbClr val="4A86E8"/>
                </a:solidFill>
              </a:rPr>
              <a:t>data pipeline</a:t>
            </a:r>
            <a:r>
              <a:rPr lang="en" sz="1600"/>
              <a:t> to retrieve and monitor smart meter data from participating customers at regular intervals (monthly, weekly, etc.)</a:t>
            </a:r>
            <a:endParaRPr sz="1600"/>
          </a:p>
          <a:p>
            <a:pPr indent="-330200" lvl="0" marL="457200" rtl="0" algn="l">
              <a:spcBef>
                <a:spcPts val="0"/>
              </a:spcBef>
              <a:spcAft>
                <a:spcPts val="0"/>
              </a:spcAft>
              <a:buSzPts val="1600"/>
              <a:buAutoNum type="arabicPeriod"/>
            </a:pPr>
            <a:r>
              <a:rPr lang="en" sz="1600"/>
              <a:t>Retrain models </a:t>
            </a:r>
            <a:r>
              <a:rPr b="1" lang="en" sz="1600">
                <a:solidFill>
                  <a:srgbClr val="4A86E8"/>
                </a:solidFill>
              </a:rPr>
              <a:t>every 3-5 years</a:t>
            </a:r>
            <a:r>
              <a:rPr b="1" lang="en" sz="1600">
                <a:solidFill>
                  <a:srgbClr val="6FA8DC"/>
                </a:solidFill>
              </a:rPr>
              <a:t> </a:t>
            </a:r>
            <a:r>
              <a:rPr lang="en" sz="1600"/>
              <a:t>to learn changes </a:t>
            </a:r>
            <a:r>
              <a:rPr lang="en" sz="1600"/>
              <a:t>in usage patterns and new appliances.</a:t>
            </a:r>
            <a:endParaRPr sz="1600"/>
          </a:p>
        </p:txBody>
      </p:sp>
      <p:pic>
        <p:nvPicPr>
          <p:cNvPr id="490" name="Google Shape;490;p51"/>
          <p:cNvPicPr preferRelativeResize="0"/>
          <p:nvPr/>
        </p:nvPicPr>
        <p:blipFill>
          <a:blip r:embed="rId3">
            <a:alphaModFix/>
          </a:blip>
          <a:stretch>
            <a:fillRect/>
          </a:stretch>
        </p:blipFill>
        <p:spPr>
          <a:xfrm>
            <a:off x="5149150" y="1510024"/>
            <a:ext cx="3540251" cy="22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819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Efficiency and Data Science</a:t>
            </a:r>
            <a:endParaRPr/>
          </a:p>
        </p:txBody>
      </p:sp>
      <p:sp>
        <p:nvSpPr>
          <p:cNvPr id="157" name="Google Shape;157;p16"/>
          <p:cNvSpPr txBox="1"/>
          <p:nvPr>
            <p:ph idx="1" type="body"/>
          </p:nvPr>
        </p:nvSpPr>
        <p:spPr>
          <a:xfrm>
            <a:off x="539750" y="1114400"/>
            <a:ext cx="3959400" cy="3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Utilities have</a:t>
            </a:r>
            <a:r>
              <a:rPr b="1" lang="en" sz="1800"/>
              <a:t> </a:t>
            </a:r>
            <a:r>
              <a:rPr b="1" lang="en" sz="1800">
                <a:solidFill>
                  <a:srgbClr val="4A86E8"/>
                </a:solidFill>
              </a:rPr>
              <a:t>tons</a:t>
            </a:r>
            <a:r>
              <a:rPr b="1" lang="en" sz="1800"/>
              <a:t> </a:t>
            </a:r>
            <a:r>
              <a:rPr lang="en" sz="1800"/>
              <a:t>of smart meter data available, but only use it for </a:t>
            </a:r>
            <a:r>
              <a:rPr b="1" lang="en" sz="1800">
                <a:solidFill>
                  <a:srgbClr val="4A86E8"/>
                </a:solidFill>
              </a:rPr>
              <a:t>billing</a:t>
            </a:r>
            <a:endParaRPr b="1" sz="1800">
              <a:solidFill>
                <a:srgbClr val="4A86E8"/>
              </a:solidFill>
            </a:endParaRPr>
          </a:p>
          <a:p>
            <a:pPr indent="0" lvl="0" marL="0" rtl="0" algn="l">
              <a:spcBef>
                <a:spcPts val="1600"/>
              </a:spcBef>
              <a:spcAft>
                <a:spcPts val="0"/>
              </a:spcAft>
              <a:buNone/>
            </a:pPr>
            <a:r>
              <a:rPr lang="en" sz="1800"/>
              <a:t>Can we use smart meter data more intelligently?</a:t>
            </a:r>
            <a:endParaRPr sz="1800"/>
          </a:p>
          <a:p>
            <a:pPr indent="0" lvl="0" marL="0" rtl="0" algn="l">
              <a:spcBef>
                <a:spcPts val="1600"/>
              </a:spcBef>
              <a:spcAft>
                <a:spcPts val="1600"/>
              </a:spcAft>
              <a:buNone/>
            </a:pPr>
            <a:r>
              <a:rPr lang="en" sz="1800"/>
              <a:t>Can we use disaggregation algorithms to help residential customers use energy more efficiently?</a:t>
            </a:r>
            <a:endParaRPr/>
          </a:p>
        </p:txBody>
      </p:sp>
      <p:pic>
        <p:nvPicPr>
          <p:cNvPr id="158" name="Google Shape;158;p16"/>
          <p:cNvPicPr preferRelativeResize="0"/>
          <p:nvPr/>
        </p:nvPicPr>
        <p:blipFill>
          <a:blip r:embed="rId3">
            <a:alphaModFix/>
          </a:blip>
          <a:stretch>
            <a:fillRect/>
          </a:stretch>
        </p:blipFill>
        <p:spPr>
          <a:xfrm>
            <a:off x="4956350" y="1419200"/>
            <a:ext cx="3712900" cy="20924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5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Conclusion</a:t>
            </a:r>
            <a:endParaRPr sz="4800"/>
          </a:p>
        </p:txBody>
      </p:sp>
      <p:sp>
        <p:nvSpPr>
          <p:cNvPr id="496" name="Google Shape;496;p5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Developed</a:t>
            </a:r>
            <a:r>
              <a:rPr lang="en" sz="2400"/>
              <a:t> accurate </a:t>
            </a:r>
            <a:r>
              <a:rPr lang="en" sz="2400"/>
              <a:t> Disaggregation</a:t>
            </a:r>
            <a:r>
              <a:rPr lang="en" sz="2400"/>
              <a:t> Models</a:t>
            </a:r>
            <a:endParaRPr sz="2400"/>
          </a:p>
          <a:p>
            <a:pPr indent="-381000" lvl="0" marL="457200" rtl="0" algn="l">
              <a:spcBef>
                <a:spcPts val="0"/>
              </a:spcBef>
              <a:spcAft>
                <a:spcPts val="0"/>
              </a:spcAft>
              <a:buSzPts val="2400"/>
              <a:buChar char="●"/>
            </a:pPr>
            <a:r>
              <a:rPr lang="en" sz="2400"/>
              <a:t>Implemented anomaly detection</a:t>
            </a:r>
            <a:endParaRPr sz="2400"/>
          </a:p>
          <a:p>
            <a:pPr indent="-381000" lvl="0" marL="457200" rtl="0" algn="l">
              <a:spcBef>
                <a:spcPts val="0"/>
              </a:spcBef>
              <a:spcAft>
                <a:spcPts val="0"/>
              </a:spcAft>
              <a:buSzPts val="2400"/>
              <a:buChar char="●"/>
            </a:pPr>
            <a:r>
              <a:rPr lang="en" sz="2400"/>
              <a:t>Showed how model can be useful to electric utilities and customers</a:t>
            </a:r>
            <a:endParaRPr sz="2400"/>
          </a:p>
          <a:p>
            <a:pPr indent="-381000" lvl="0" marL="457200" marR="0" rtl="0" algn="l">
              <a:lnSpc>
                <a:spcPct val="115000"/>
              </a:lnSpc>
              <a:spcBef>
                <a:spcPts val="0"/>
              </a:spcBef>
              <a:spcAft>
                <a:spcPts val="0"/>
              </a:spcAft>
              <a:buSzPts val="2400"/>
              <a:buChar char="●"/>
            </a:pPr>
            <a:r>
              <a:rPr lang="en" sz="2400"/>
              <a:t>Set out plan for Disaggregation at scale</a:t>
            </a:r>
            <a:r>
              <a:rPr lang="en" sz="2400"/>
              <a:t> </a:t>
            </a:r>
            <a:endParaRPr sz="24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819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Acknowledgements</a:t>
            </a:r>
            <a:endParaRPr/>
          </a:p>
        </p:txBody>
      </p:sp>
      <p:sp>
        <p:nvSpPr>
          <p:cNvPr id="502" name="Google Shape;502;p53"/>
          <p:cNvSpPr txBox="1"/>
          <p:nvPr>
            <p:ph idx="1" type="body"/>
          </p:nvPr>
        </p:nvSpPr>
        <p:spPr>
          <a:xfrm>
            <a:off x="819150" y="148717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Special thanks to the following GMU Professors for their advice on this project:</a:t>
            </a:r>
            <a:endParaRPr sz="2400"/>
          </a:p>
          <a:p>
            <a:pPr indent="-381000" lvl="0" marL="457200" rtl="0" algn="l">
              <a:spcBef>
                <a:spcPts val="1600"/>
              </a:spcBef>
              <a:spcAft>
                <a:spcPts val="0"/>
              </a:spcAft>
              <a:buSzPts val="2400"/>
              <a:buChar char="●"/>
            </a:pPr>
            <a:r>
              <a:rPr lang="en" sz="2400"/>
              <a:t>Professor Vadim Sokolov</a:t>
            </a:r>
            <a:endParaRPr sz="2400"/>
          </a:p>
          <a:p>
            <a:pPr indent="-381000" lvl="0" marL="457200" rtl="0" algn="l">
              <a:spcBef>
                <a:spcPts val="0"/>
              </a:spcBef>
              <a:spcAft>
                <a:spcPts val="0"/>
              </a:spcAft>
              <a:buSzPts val="2400"/>
              <a:buChar char="●"/>
            </a:pPr>
            <a:r>
              <a:rPr lang="en" sz="2400"/>
              <a:t>Professor Kathryn Laskey</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4"/>
          <p:cNvSpPr txBox="1"/>
          <p:nvPr>
            <p:ph type="title"/>
          </p:nvPr>
        </p:nvSpPr>
        <p:spPr>
          <a:xfrm>
            <a:off x="819150" y="523200"/>
            <a:ext cx="8061900" cy="12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Questions?</a:t>
            </a:r>
            <a:endParaRPr sz="3600"/>
          </a:p>
        </p:txBody>
      </p:sp>
      <p:pic>
        <p:nvPicPr>
          <p:cNvPr id="508" name="Google Shape;508;p54"/>
          <p:cNvPicPr preferRelativeResize="0"/>
          <p:nvPr/>
        </p:nvPicPr>
        <p:blipFill>
          <a:blip r:embed="rId3">
            <a:alphaModFix/>
          </a:blip>
          <a:stretch>
            <a:fillRect/>
          </a:stretch>
        </p:blipFill>
        <p:spPr>
          <a:xfrm>
            <a:off x="2271977" y="1561375"/>
            <a:ext cx="4704999" cy="2638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819150" y="312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from other researchers</a:t>
            </a:r>
            <a:endParaRPr/>
          </a:p>
        </p:txBody>
      </p:sp>
      <p:sp>
        <p:nvSpPr>
          <p:cNvPr id="514" name="Google Shape;514;p55"/>
          <p:cNvSpPr txBox="1"/>
          <p:nvPr>
            <p:ph idx="1" type="body"/>
          </p:nvPr>
        </p:nvSpPr>
        <p:spPr>
          <a:xfrm>
            <a:off x="450800" y="1685925"/>
            <a:ext cx="35886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D´Incecco, Squartini, Zhong  2019</a:t>
            </a:r>
            <a:endParaRPr sz="1800"/>
          </a:p>
          <a:p>
            <a:pPr indent="0" lvl="0" marL="0" rtl="0" algn="l">
              <a:spcBef>
                <a:spcPts val="1600"/>
              </a:spcBef>
              <a:spcAft>
                <a:spcPts val="1600"/>
              </a:spcAft>
              <a:buNone/>
            </a:pPr>
            <a:r>
              <a:rPr lang="en" sz="1800"/>
              <a:t>Used 8 second data</a:t>
            </a:r>
            <a:endParaRPr sz="1800"/>
          </a:p>
        </p:txBody>
      </p:sp>
      <p:pic>
        <p:nvPicPr>
          <p:cNvPr id="515" name="Google Shape;515;p55"/>
          <p:cNvPicPr preferRelativeResize="0"/>
          <p:nvPr/>
        </p:nvPicPr>
        <p:blipFill>
          <a:blip r:embed="rId3">
            <a:alphaModFix/>
          </a:blip>
          <a:stretch>
            <a:fillRect/>
          </a:stretch>
        </p:blipFill>
        <p:spPr>
          <a:xfrm>
            <a:off x="3963702" y="1664452"/>
            <a:ext cx="4156550" cy="2602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6"/>
          <p:cNvSpPr txBox="1"/>
          <p:nvPr>
            <p:ph type="title"/>
          </p:nvPr>
        </p:nvSpPr>
        <p:spPr>
          <a:xfrm>
            <a:off x="819150" y="3673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Evaluation and Tuning</a:t>
            </a:r>
            <a:endParaRPr/>
          </a:p>
        </p:txBody>
      </p:sp>
      <p:sp>
        <p:nvSpPr>
          <p:cNvPr id="521" name="Google Shape;521;p56"/>
          <p:cNvSpPr txBox="1"/>
          <p:nvPr>
            <p:ph idx="1" type="body"/>
          </p:nvPr>
        </p:nvSpPr>
        <p:spPr>
          <a:xfrm>
            <a:off x="819150" y="1243225"/>
            <a:ext cx="7505700" cy="344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Tune model hyperparameters</a:t>
            </a:r>
            <a:endParaRPr sz="1800"/>
          </a:p>
          <a:p>
            <a:pPr indent="-342900" lvl="1" marL="914400" rtl="0" algn="l">
              <a:spcBef>
                <a:spcPts val="0"/>
              </a:spcBef>
              <a:spcAft>
                <a:spcPts val="0"/>
              </a:spcAft>
              <a:buSzPts val="1800"/>
              <a:buChar char="○"/>
            </a:pPr>
            <a:r>
              <a:rPr lang="en" sz="1800"/>
              <a:t>Learning rate</a:t>
            </a:r>
            <a:endParaRPr sz="1800"/>
          </a:p>
          <a:p>
            <a:pPr indent="-342900" lvl="1" marL="914400" rtl="0" algn="l">
              <a:spcBef>
                <a:spcPts val="0"/>
              </a:spcBef>
              <a:spcAft>
                <a:spcPts val="0"/>
              </a:spcAft>
              <a:buSzPts val="1800"/>
              <a:buChar char="○"/>
            </a:pPr>
            <a:r>
              <a:rPr lang="en" sz="1800"/>
              <a:t>Filter size</a:t>
            </a:r>
            <a:endParaRPr sz="1800"/>
          </a:p>
          <a:p>
            <a:pPr indent="-342900" lvl="1" marL="914400" rtl="0" algn="l">
              <a:spcBef>
                <a:spcPts val="0"/>
              </a:spcBef>
              <a:spcAft>
                <a:spcPts val="0"/>
              </a:spcAft>
              <a:buSzPts val="1800"/>
              <a:buChar char="○"/>
            </a:pPr>
            <a:r>
              <a:rPr lang="en" sz="1800"/>
              <a:t>Number of conv layers</a:t>
            </a:r>
            <a:endParaRPr sz="1800"/>
          </a:p>
          <a:p>
            <a:pPr indent="-342900" lvl="1" marL="914400" rtl="0" algn="l">
              <a:spcBef>
                <a:spcPts val="0"/>
              </a:spcBef>
              <a:spcAft>
                <a:spcPts val="0"/>
              </a:spcAft>
              <a:buSzPts val="1800"/>
              <a:buChar char="○"/>
            </a:pPr>
            <a:r>
              <a:rPr lang="en" sz="1800"/>
              <a:t>Max pooling configuration</a:t>
            </a:r>
            <a:endParaRPr sz="1800"/>
          </a:p>
          <a:p>
            <a:pPr indent="-342900" lvl="1" marL="914400" rtl="0" algn="l">
              <a:spcBef>
                <a:spcPts val="0"/>
              </a:spcBef>
              <a:spcAft>
                <a:spcPts val="0"/>
              </a:spcAft>
              <a:buSzPts val="1800"/>
              <a:buChar char="○"/>
            </a:pPr>
            <a:r>
              <a:rPr lang="en" sz="1800"/>
              <a:t>Batch size</a:t>
            </a:r>
            <a:endParaRPr sz="1800"/>
          </a:p>
          <a:p>
            <a:pPr indent="-342900" lvl="1" marL="914400" rtl="0" algn="l">
              <a:spcBef>
                <a:spcPts val="0"/>
              </a:spcBef>
              <a:spcAft>
                <a:spcPts val="0"/>
              </a:spcAft>
              <a:buSzPts val="1800"/>
              <a:buChar char="○"/>
            </a:pPr>
            <a:r>
              <a:rPr lang="en" sz="1800"/>
              <a:t>Sequence length</a:t>
            </a:r>
            <a:endParaRPr sz="1800"/>
          </a:p>
          <a:p>
            <a:pPr indent="-342900" lvl="1" marL="914400" rtl="0" algn="l">
              <a:spcBef>
                <a:spcPts val="0"/>
              </a:spcBef>
              <a:spcAft>
                <a:spcPts val="0"/>
              </a:spcAft>
              <a:buSzPts val="1800"/>
              <a:buChar char="○"/>
            </a:pPr>
            <a:r>
              <a:rPr lang="en" sz="1800"/>
              <a:t>Output layer configuration/activation function</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8191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Disaggregation</a:t>
            </a:r>
            <a:endParaRPr/>
          </a:p>
        </p:txBody>
      </p:sp>
      <p:sp>
        <p:nvSpPr>
          <p:cNvPr id="164" name="Google Shape;164;p17"/>
          <p:cNvSpPr txBox="1"/>
          <p:nvPr/>
        </p:nvSpPr>
        <p:spPr>
          <a:xfrm>
            <a:off x="394975" y="833425"/>
            <a:ext cx="17985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Name the appliance</a:t>
            </a:r>
            <a:endParaRPr b="1">
              <a:latin typeface="Calibri"/>
              <a:ea typeface="Calibri"/>
              <a:cs typeface="Calibri"/>
              <a:sym typeface="Calibri"/>
            </a:endParaRPr>
          </a:p>
        </p:txBody>
      </p:sp>
      <p:sp>
        <p:nvSpPr>
          <p:cNvPr id="165" name="Google Shape;165;p17"/>
          <p:cNvSpPr txBox="1"/>
          <p:nvPr/>
        </p:nvSpPr>
        <p:spPr>
          <a:xfrm>
            <a:off x="4025300" y="4650625"/>
            <a:ext cx="10575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Time (Hr)</a:t>
            </a:r>
            <a:endParaRPr sz="1000">
              <a:latin typeface="Calibri"/>
              <a:ea typeface="Calibri"/>
              <a:cs typeface="Calibri"/>
              <a:sym typeface="Calibri"/>
            </a:endParaRPr>
          </a:p>
        </p:txBody>
      </p:sp>
      <p:pic>
        <p:nvPicPr>
          <p:cNvPr id="166" name="Google Shape;166;p17"/>
          <p:cNvPicPr preferRelativeResize="0"/>
          <p:nvPr/>
        </p:nvPicPr>
        <p:blipFill>
          <a:blip r:embed="rId3">
            <a:alphaModFix/>
          </a:blip>
          <a:stretch>
            <a:fillRect/>
          </a:stretch>
        </p:blipFill>
        <p:spPr>
          <a:xfrm>
            <a:off x="895350" y="1190600"/>
            <a:ext cx="6394263" cy="3495277"/>
          </a:xfrm>
          <a:prstGeom prst="rect">
            <a:avLst/>
          </a:prstGeom>
          <a:noFill/>
          <a:ln>
            <a:noFill/>
          </a:ln>
        </p:spPr>
      </p:pic>
      <p:pic>
        <p:nvPicPr>
          <p:cNvPr id="167" name="Google Shape;167;p17"/>
          <p:cNvPicPr preferRelativeResize="0"/>
          <p:nvPr/>
        </p:nvPicPr>
        <p:blipFill>
          <a:blip r:embed="rId4">
            <a:alphaModFix/>
          </a:blip>
          <a:stretch>
            <a:fillRect/>
          </a:stretch>
        </p:blipFill>
        <p:spPr>
          <a:xfrm>
            <a:off x="3378619" y="1828894"/>
            <a:ext cx="2207925" cy="809400"/>
          </a:xfrm>
          <a:prstGeom prst="rect">
            <a:avLst/>
          </a:prstGeom>
          <a:noFill/>
          <a:ln>
            <a:noFill/>
          </a:ln>
        </p:spPr>
      </p:pic>
      <p:cxnSp>
        <p:nvCxnSpPr>
          <p:cNvPr id="168" name="Google Shape;168;p17"/>
          <p:cNvCxnSpPr/>
          <p:nvPr/>
        </p:nvCxnSpPr>
        <p:spPr>
          <a:xfrm>
            <a:off x="4965600" y="2070950"/>
            <a:ext cx="815100" cy="1500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17"/>
          <p:cNvCxnSpPr/>
          <p:nvPr/>
        </p:nvCxnSpPr>
        <p:spPr>
          <a:xfrm flipH="1">
            <a:off x="3035525" y="2548750"/>
            <a:ext cx="1049400" cy="290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18"/>
          <p:cNvPicPr preferRelativeResize="0"/>
          <p:nvPr/>
        </p:nvPicPr>
        <p:blipFill rotWithShape="1">
          <a:blip r:embed="rId3">
            <a:alphaModFix/>
          </a:blip>
          <a:srcRect b="3241" l="0" r="0" t="1429"/>
          <a:stretch/>
        </p:blipFill>
        <p:spPr>
          <a:xfrm>
            <a:off x="891724" y="831900"/>
            <a:ext cx="6563375" cy="4050725"/>
          </a:xfrm>
          <a:prstGeom prst="rect">
            <a:avLst/>
          </a:prstGeom>
          <a:noFill/>
          <a:ln>
            <a:noFill/>
          </a:ln>
        </p:spPr>
      </p:pic>
      <p:sp>
        <p:nvSpPr>
          <p:cNvPr id="175" name="Google Shape;175;p18"/>
          <p:cNvSpPr txBox="1"/>
          <p:nvPr>
            <p:ph type="title"/>
          </p:nvPr>
        </p:nvSpPr>
        <p:spPr>
          <a:xfrm>
            <a:off x="895350" y="236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Disaggregation</a:t>
            </a:r>
            <a:endParaRPr/>
          </a:p>
        </p:txBody>
      </p:sp>
      <p:pic>
        <p:nvPicPr>
          <p:cNvPr id="176" name="Google Shape;176;p18"/>
          <p:cNvPicPr preferRelativeResize="0"/>
          <p:nvPr/>
        </p:nvPicPr>
        <p:blipFill rotWithShape="1">
          <a:blip r:embed="rId4">
            <a:alphaModFix/>
          </a:blip>
          <a:srcRect b="65016" l="0" r="5891" t="0"/>
          <a:stretch/>
        </p:blipFill>
        <p:spPr>
          <a:xfrm>
            <a:off x="4286500" y="2454938"/>
            <a:ext cx="1420300" cy="233625"/>
          </a:xfrm>
          <a:prstGeom prst="rect">
            <a:avLst/>
          </a:prstGeom>
          <a:noFill/>
          <a:ln cap="flat" cmpd="sng" w="9525">
            <a:solidFill>
              <a:srgbClr val="000000"/>
            </a:solidFill>
            <a:prstDash val="solid"/>
            <a:round/>
            <a:headEnd len="sm" w="sm" type="none"/>
            <a:tailEnd len="sm" w="sm" type="none"/>
          </a:ln>
        </p:spPr>
      </p:pic>
      <p:pic>
        <p:nvPicPr>
          <p:cNvPr id="177" name="Google Shape;177;p18"/>
          <p:cNvPicPr preferRelativeResize="0"/>
          <p:nvPr/>
        </p:nvPicPr>
        <p:blipFill rotWithShape="1">
          <a:blip r:embed="rId4">
            <a:alphaModFix/>
          </a:blip>
          <a:srcRect b="0" l="0" r="0" t="65016"/>
          <a:stretch/>
        </p:blipFill>
        <p:spPr>
          <a:xfrm>
            <a:off x="2561300" y="2740453"/>
            <a:ext cx="1509249" cy="233625"/>
          </a:xfrm>
          <a:prstGeom prst="rect">
            <a:avLst/>
          </a:prstGeom>
          <a:noFill/>
          <a:ln cap="flat" cmpd="sng" w="9525">
            <a:solidFill>
              <a:srgbClr val="000000"/>
            </a:solidFill>
            <a:prstDash val="solid"/>
            <a:round/>
            <a:headEnd len="sm" w="sm" type="none"/>
            <a:tailEnd len="sm" w="sm" type="none"/>
          </a:ln>
        </p:spPr>
      </p:pic>
      <p:pic>
        <p:nvPicPr>
          <p:cNvPr id="178" name="Google Shape;178;p18"/>
          <p:cNvPicPr preferRelativeResize="0"/>
          <p:nvPr/>
        </p:nvPicPr>
        <p:blipFill rotWithShape="1">
          <a:blip r:embed="rId4">
            <a:alphaModFix/>
          </a:blip>
          <a:srcRect b="30617" l="0" r="23699" t="34399"/>
          <a:stretch/>
        </p:blipFill>
        <p:spPr>
          <a:xfrm>
            <a:off x="6676975" y="2392775"/>
            <a:ext cx="1151600" cy="233625"/>
          </a:xfrm>
          <a:prstGeom prst="rect">
            <a:avLst/>
          </a:prstGeom>
          <a:noFill/>
          <a:ln cap="flat" cmpd="sng" w="9525">
            <a:solidFill>
              <a:srgbClr val="000000"/>
            </a:solidFill>
            <a:prstDash val="solid"/>
            <a:round/>
            <a:headEnd len="sm" w="sm" type="none"/>
            <a:tailEnd len="sm" w="sm" type="none"/>
          </a:ln>
        </p:spPr>
      </p:pic>
      <p:sp>
        <p:nvSpPr>
          <p:cNvPr id="179" name="Google Shape;179;p18"/>
          <p:cNvSpPr txBox="1"/>
          <p:nvPr/>
        </p:nvSpPr>
        <p:spPr>
          <a:xfrm>
            <a:off x="3167900" y="4648925"/>
            <a:ext cx="1057500" cy="2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Calibri"/>
                <a:ea typeface="Calibri"/>
                <a:cs typeface="Calibri"/>
                <a:sym typeface="Calibri"/>
              </a:rPr>
              <a:t>Time (Hr)</a:t>
            </a:r>
            <a:endParaRPr sz="1000">
              <a:latin typeface="Calibri"/>
              <a:ea typeface="Calibri"/>
              <a:cs typeface="Calibri"/>
              <a:sym typeface="Calibri"/>
            </a:endParaRPr>
          </a:p>
        </p:txBody>
      </p:sp>
      <p:cxnSp>
        <p:nvCxnSpPr>
          <p:cNvPr id="180" name="Google Shape;180;p18"/>
          <p:cNvCxnSpPr>
            <a:stCxn id="178" idx="2"/>
          </p:cNvCxnSpPr>
          <p:nvPr/>
        </p:nvCxnSpPr>
        <p:spPr>
          <a:xfrm flipH="1">
            <a:off x="6647675" y="2626400"/>
            <a:ext cx="605100" cy="1106400"/>
          </a:xfrm>
          <a:prstGeom prst="straightConnector1">
            <a:avLst/>
          </a:prstGeom>
          <a:noFill/>
          <a:ln cap="flat" cmpd="sng" w="9525">
            <a:solidFill>
              <a:schemeClr val="dk2"/>
            </a:solidFill>
            <a:prstDash val="solid"/>
            <a:round/>
            <a:headEnd len="med" w="med" type="none"/>
            <a:tailEnd len="med" w="med" type="triangle"/>
          </a:ln>
        </p:spPr>
      </p:cxnSp>
      <p:cxnSp>
        <p:nvCxnSpPr>
          <p:cNvPr id="181" name="Google Shape;181;p18"/>
          <p:cNvCxnSpPr/>
          <p:nvPr/>
        </p:nvCxnSpPr>
        <p:spPr>
          <a:xfrm flipH="1">
            <a:off x="3041050" y="2974075"/>
            <a:ext cx="255600" cy="8109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18"/>
          <p:cNvCxnSpPr>
            <a:stCxn id="176" idx="2"/>
          </p:cNvCxnSpPr>
          <p:nvPr/>
        </p:nvCxnSpPr>
        <p:spPr>
          <a:xfrm>
            <a:off x="4996650" y="2688563"/>
            <a:ext cx="983400" cy="552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755650" y="363000"/>
            <a:ext cx="7225200" cy="71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Energy Disaggregation Applications</a:t>
            </a:r>
            <a:endParaRPr/>
          </a:p>
        </p:txBody>
      </p:sp>
      <p:sp>
        <p:nvSpPr>
          <p:cNvPr id="188" name="Google Shape;188;p19"/>
          <p:cNvSpPr txBox="1"/>
          <p:nvPr>
            <p:ph idx="1" type="body"/>
          </p:nvPr>
        </p:nvSpPr>
        <p:spPr>
          <a:xfrm>
            <a:off x="602775" y="1384725"/>
            <a:ext cx="3399600" cy="2917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800"/>
              <a:t>Electric Utilities</a:t>
            </a:r>
            <a:endParaRPr b="1" sz="1800"/>
          </a:p>
          <a:p>
            <a:pPr indent="-342900" lvl="0" marL="457200" marR="0" rtl="0" algn="l">
              <a:lnSpc>
                <a:spcPct val="115000"/>
              </a:lnSpc>
              <a:spcBef>
                <a:spcPts val="1600"/>
              </a:spcBef>
              <a:spcAft>
                <a:spcPts val="0"/>
              </a:spcAft>
              <a:buSzPts val="1800"/>
              <a:buChar char="●"/>
            </a:pPr>
            <a:r>
              <a:rPr lang="en" sz="1800"/>
              <a:t>Refine customer rebate and incentive programs</a:t>
            </a:r>
            <a:endParaRPr sz="1800"/>
          </a:p>
          <a:p>
            <a:pPr indent="-342900" lvl="0" marL="457200" marR="0" rtl="0" algn="l">
              <a:lnSpc>
                <a:spcPct val="115000"/>
              </a:lnSpc>
              <a:spcBef>
                <a:spcPts val="0"/>
              </a:spcBef>
              <a:spcAft>
                <a:spcPts val="0"/>
              </a:spcAft>
              <a:buSzPts val="1800"/>
              <a:buChar char="●"/>
            </a:pPr>
            <a:r>
              <a:rPr lang="en" sz="1800"/>
              <a:t>Identify appliances for demand response programs</a:t>
            </a:r>
            <a:endParaRPr sz="1800"/>
          </a:p>
          <a:p>
            <a:pPr indent="-342900" lvl="0" marL="457200" rtl="0" algn="l">
              <a:spcBef>
                <a:spcPts val="0"/>
              </a:spcBef>
              <a:spcAft>
                <a:spcPts val="0"/>
              </a:spcAft>
              <a:buSzPts val="1800"/>
              <a:buChar char="●"/>
            </a:pPr>
            <a:r>
              <a:rPr lang="en" sz="1800"/>
              <a:t>Understand customer behavior to improve capacity planning</a:t>
            </a:r>
            <a:endParaRPr sz="1800"/>
          </a:p>
          <a:p>
            <a:pPr indent="0" lvl="0" marL="0" marR="0" rtl="0" algn="l">
              <a:lnSpc>
                <a:spcPct val="115000"/>
              </a:lnSpc>
              <a:spcBef>
                <a:spcPts val="1600"/>
              </a:spcBef>
              <a:spcAft>
                <a:spcPts val="0"/>
              </a:spcAft>
              <a:buNone/>
            </a:pPr>
            <a:r>
              <a:t/>
            </a:r>
            <a:endParaRPr sz="1600"/>
          </a:p>
          <a:p>
            <a:pPr indent="0" lvl="0" marL="0" rtl="0" algn="l">
              <a:spcBef>
                <a:spcPts val="1600"/>
              </a:spcBef>
              <a:spcAft>
                <a:spcPts val="1600"/>
              </a:spcAft>
              <a:buNone/>
            </a:pPr>
            <a:r>
              <a:t/>
            </a:r>
            <a:endParaRPr/>
          </a:p>
        </p:txBody>
      </p:sp>
      <p:sp>
        <p:nvSpPr>
          <p:cNvPr id="189" name="Google Shape;189;p19"/>
          <p:cNvSpPr txBox="1"/>
          <p:nvPr>
            <p:ph idx="1" type="body"/>
          </p:nvPr>
        </p:nvSpPr>
        <p:spPr>
          <a:xfrm>
            <a:off x="4850275" y="1384725"/>
            <a:ext cx="3207000" cy="2917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800"/>
              <a:t>Customers</a:t>
            </a:r>
            <a:endParaRPr sz="1800"/>
          </a:p>
          <a:p>
            <a:pPr indent="-342900" lvl="0" marL="457200" marR="0" rtl="0" algn="l">
              <a:lnSpc>
                <a:spcPct val="115000"/>
              </a:lnSpc>
              <a:spcBef>
                <a:spcPts val="1600"/>
              </a:spcBef>
              <a:spcAft>
                <a:spcPts val="0"/>
              </a:spcAft>
              <a:buSzPts val="1800"/>
              <a:buChar char="●"/>
            </a:pPr>
            <a:r>
              <a:rPr lang="en" sz="1800"/>
              <a:t>Plan your monthly budget</a:t>
            </a:r>
            <a:endParaRPr sz="1800"/>
          </a:p>
          <a:p>
            <a:pPr indent="-342900" lvl="0" marL="457200" marR="0" rtl="0" algn="l">
              <a:lnSpc>
                <a:spcPct val="115000"/>
              </a:lnSpc>
              <a:spcBef>
                <a:spcPts val="0"/>
              </a:spcBef>
              <a:spcAft>
                <a:spcPts val="0"/>
              </a:spcAft>
              <a:buSzPts val="1800"/>
              <a:buChar char="●"/>
            </a:pPr>
            <a:r>
              <a:rPr lang="en" sz="1800"/>
              <a:t>Save money with  time-of-use electricity rates</a:t>
            </a:r>
            <a:endParaRPr sz="1800"/>
          </a:p>
          <a:p>
            <a:pPr indent="-342900" lvl="0" marL="457200" marR="0" rtl="0" algn="l">
              <a:lnSpc>
                <a:spcPct val="115000"/>
              </a:lnSpc>
              <a:spcBef>
                <a:spcPts val="0"/>
              </a:spcBef>
              <a:spcAft>
                <a:spcPts val="0"/>
              </a:spcAft>
              <a:buSzPts val="1800"/>
              <a:buChar char="●"/>
            </a:pPr>
            <a:r>
              <a:rPr lang="en" sz="1800"/>
              <a:t>Identify and replace inefficient appliances</a:t>
            </a:r>
            <a:endParaRPr sz="1800"/>
          </a:p>
          <a:p>
            <a:pPr indent="0" lvl="0" marL="0" marR="0" rtl="0" algn="l">
              <a:lnSpc>
                <a:spcPct val="115000"/>
              </a:lnSpc>
              <a:spcBef>
                <a:spcPts val="1600"/>
              </a:spcBef>
              <a:spcAft>
                <a:spcPts val="0"/>
              </a:spcAft>
              <a:buNone/>
            </a:pPr>
            <a:r>
              <a:t/>
            </a:r>
            <a:endParaRPr sz="1800"/>
          </a:p>
          <a:p>
            <a:pPr indent="0" lvl="0" marL="0" rtl="0" algn="l">
              <a:spcBef>
                <a:spcPts val="1600"/>
              </a:spcBef>
              <a:spcAft>
                <a:spcPts val="160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561575" y="4393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Disaggregation Challenges</a:t>
            </a:r>
            <a:endParaRPr/>
          </a:p>
        </p:txBody>
      </p:sp>
      <p:sp>
        <p:nvSpPr>
          <p:cNvPr id="195" name="Google Shape;195;p20"/>
          <p:cNvSpPr txBox="1"/>
          <p:nvPr>
            <p:ph idx="1" type="body"/>
          </p:nvPr>
        </p:nvSpPr>
        <p:spPr>
          <a:xfrm>
            <a:off x="3844525" y="1535075"/>
            <a:ext cx="5333400" cy="2448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Lack of public labeled datasets</a:t>
            </a:r>
            <a:endParaRPr sz="2400"/>
          </a:p>
          <a:p>
            <a:pPr indent="-381000" lvl="0" marL="457200" rtl="0" algn="l">
              <a:spcBef>
                <a:spcPts val="0"/>
              </a:spcBef>
              <a:spcAft>
                <a:spcPts val="0"/>
              </a:spcAft>
              <a:buSzPts val="2400"/>
              <a:buChar char="●"/>
            </a:pPr>
            <a:r>
              <a:rPr lang="en" sz="2400"/>
              <a:t>Wide variety of appliance types </a:t>
            </a:r>
            <a:endParaRPr sz="2400"/>
          </a:p>
          <a:p>
            <a:pPr indent="-381000" lvl="0" marL="457200" rtl="0" algn="l">
              <a:spcBef>
                <a:spcPts val="0"/>
              </a:spcBef>
              <a:spcAft>
                <a:spcPts val="0"/>
              </a:spcAft>
              <a:buSzPts val="2400"/>
              <a:buChar char="●"/>
            </a:pPr>
            <a:r>
              <a:rPr lang="en" sz="2400"/>
              <a:t>L</a:t>
            </a:r>
            <a:r>
              <a:rPr lang="en" sz="2400"/>
              <a:t>imitations in smart meter data sampling rate</a:t>
            </a:r>
            <a:br>
              <a:rPr lang="en" sz="2400"/>
            </a:br>
            <a:r>
              <a:rPr lang="en" sz="2400"/>
              <a:t>(only read every 15-30 min)</a:t>
            </a:r>
            <a:endParaRPr sz="2400"/>
          </a:p>
        </p:txBody>
      </p:sp>
      <p:pic>
        <p:nvPicPr>
          <p:cNvPr id="196" name="Google Shape;196;p20"/>
          <p:cNvPicPr preferRelativeResize="0"/>
          <p:nvPr/>
        </p:nvPicPr>
        <p:blipFill>
          <a:blip r:embed="rId3">
            <a:alphaModFix/>
          </a:blip>
          <a:stretch>
            <a:fillRect/>
          </a:stretch>
        </p:blipFill>
        <p:spPr>
          <a:xfrm>
            <a:off x="444056" y="1613075"/>
            <a:ext cx="3449374" cy="193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1"/>
          <p:cNvSpPr txBox="1"/>
          <p:nvPr>
            <p:ph type="title"/>
          </p:nvPr>
        </p:nvSpPr>
        <p:spPr>
          <a:xfrm>
            <a:off x="819150" y="332975"/>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REFIT Dataset</a:t>
            </a:r>
            <a:endParaRPr/>
          </a:p>
        </p:txBody>
      </p:sp>
      <p:sp>
        <p:nvSpPr>
          <p:cNvPr id="202" name="Google Shape;202;p21"/>
          <p:cNvSpPr txBox="1"/>
          <p:nvPr>
            <p:ph idx="1" type="body"/>
          </p:nvPr>
        </p:nvSpPr>
        <p:spPr>
          <a:xfrm>
            <a:off x="503600" y="1317050"/>
            <a:ext cx="43551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sz="1800">
                <a:solidFill>
                  <a:srgbClr val="000000"/>
                </a:solidFill>
              </a:rPr>
              <a:t>Smart meter and sub-metered appliance measurements at 8 second intervals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20 houses</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 2 years of data between 2013 and 2015</a:t>
            </a:r>
            <a:endParaRPr sz="1800">
              <a:solidFill>
                <a:srgbClr val="000000"/>
              </a:solidFill>
            </a:endParaRPr>
          </a:p>
          <a:p>
            <a:pPr indent="-342900" lvl="0" marL="457200" rtl="0" algn="l">
              <a:spcBef>
                <a:spcPts val="0"/>
              </a:spcBef>
              <a:spcAft>
                <a:spcPts val="0"/>
              </a:spcAft>
              <a:buClr>
                <a:srgbClr val="000000"/>
              </a:buClr>
              <a:buSzPts val="1800"/>
              <a:buChar char="●"/>
            </a:pPr>
            <a:r>
              <a:rPr lang="en" sz="1800">
                <a:solidFill>
                  <a:srgbClr val="000000"/>
                </a:solidFill>
              </a:rPr>
              <a:t>9 appliances per house</a:t>
            </a:r>
            <a:endParaRPr sz="1800">
              <a:solidFill>
                <a:srgbClr val="000000"/>
              </a:solidFill>
            </a:endParaRPr>
          </a:p>
          <a:p>
            <a:pPr indent="-342900" lvl="0" marL="457200" rtl="0" algn="l">
              <a:spcBef>
                <a:spcPts val="0"/>
              </a:spcBef>
              <a:spcAft>
                <a:spcPts val="0"/>
              </a:spcAft>
              <a:buClr>
                <a:srgbClr val="000000"/>
              </a:buClr>
              <a:buSzPts val="1800"/>
              <a:buChar char="●"/>
            </a:pPr>
            <a:r>
              <a:rPr b="1" lang="en" sz="1800">
                <a:solidFill>
                  <a:srgbClr val="000000"/>
                </a:solidFill>
              </a:rPr>
              <a:t>Largest open-source energy disaggregation data set </a:t>
            </a:r>
            <a:endParaRPr b="1" sz="1800">
              <a:solidFill>
                <a:srgbClr val="000000"/>
              </a:solidFill>
            </a:endParaRPr>
          </a:p>
          <a:p>
            <a:pPr indent="0" lvl="0" marL="0" rtl="0" algn="l">
              <a:spcBef>
                <a:spcPts val="1600"/>
              </a:spcBef>
              <a:spcAft>
                <a:spcPts val="0"/>
              </a:spcAft>
              <a:buNone/>
            </a:pPr>
            <a:r>
              <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pic>
        <p:nvPicPr>
          <p:cNvPr id="203" name="Google Shape;203;p21"/>
          <p:cNvPicPr preferRelativeResize="0"/>
          <p:nvPr/>
        </p:nvPicPr>
        <p:blipFill>
          <a:blip r:embed="rId3">
            <a:alphaModFix/>
          </a:blip>
          <a:stretch>
            <a:fillRect/>
          </a:stretch>
        </p:blipFill>
        <p:spPr>
          <a:xfrm>
            <a:off x="5814150" y="3118500"/>
            <a:ext cx="1477675" cy="1170500"/>
          </a:xfrm>
          <a:prstGeom prst="rect">
            <a:avLst/>
          </a:prstGeom>
          <a:noFill/>
          <a:ln>
            <a:noFill/>
          </a:ln>
        </p:spPr>
      </p:pic>
      <p:pic>
        <p:nvPicPr>
          <p:cNvPr id="204" name="Google Shape;204;p21"/>
          <p:cNvPicPr preferRelativeResize="0"/>
          <p:nvPr/>
        </p:nvPicPr>
        <p:blipFill>
          <a:blip r:embed="rId4">
            <a:alphaModFix/>
          </a:blip>
          <a:stretch>
            <a:fillRect/>
          </a:stretch>
        </p:blipFill>
        <p:spPr>
          <a:xfrm>
            <a:off x="4778800" y="1025200"/>
            <a:ext cx="3769050" cy="1631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